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Override PartName="/ppt/notesSlides/notesSlide4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Default Extension="pdf" ContentType="application/pdf"/>
  <Override PartName="/ppt/slides/slide1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301" r:id="rId2"/>
    <p:sldId id="311" r:id="rId3"/>
    <p:sldId id="325" r:id="rId4"/>
    <p:sldId id="314" r:id="rId5"/>
    <p:sldId id="312" r:id="rId6"/>
    <p:sldId id="313" r:id="rId7"/>
    <p:sldId id="316" r:id="rId8"/>
    <p:sldId id="317" r:id="rId9"/>
    <p:sldId id="318" r:id="rId10"/>
    <p:sldId id="299" r:id="rId11"/>
    <p:sldId id="309" r:id="rId12"/>
    <p:sldId id="323" r:id="rId13"/>
    <p:sldId id="324" r:id="rId14"/>
    <p:sldId id="322" r:id="rId15"/>
    <p:sldId id="306" r:id="rId16"/>
    <p:sldId id="319" r:id="rId17"/>
    <p:sldId id="315" r:id="rId18"/>
    <p:sldId id="326" r:id="rId19"/>
    <p:sldId id="328" r:id="rId20"/>
    <p:sldId id="320" r:id="rId21"/>
  </p:sldIdLst>
  <p:sldSz cx="9144000" cy="6858000" type="screen4x3"/>
  <p:notesSz cx="6858000" cy="9144000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B6793E"/>
    <a:srgbClr val="EAC794"/>
    <a:srgbClr val="050505"/>
    <a:srgbClr val="B67A3E"/>
    <a:srgbClr val="B27338"/>
    <a:srgbClr val="B27439"/>
    <a:srgbClr val="FFFFFF"/>
    <a:srgbClr val="FFFAEE"/>
    <a:srgbClr val="947E74"/>
    <a:srgbClr val="090A0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8383" autoAdjust="0"/>
    <p:restoredTop sz="95974" autoAdjust="0"/>
  </p:normalViewPr>
  <p:slideViewPr>
    <p:cSldViewPr>
      <p:cViewPr>
        <p:scale>
          <a:sx n="150" d="100"/>
          <a:sy n="150" d="100"/>
        </p:scale>
        <p:origin x="-1632" y="-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theme" Target="theme/theme1.xml"/><Relationship Id="rId14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28" Type="http://schemas.openxmlformats.org/officeDocument/2006/relationships/tableStyles" Target="tableStyles.xml"/><Relationship Id="rId26" Type="http://schemas.openxmlformats.org/officeDocument/2006/relationships/viewProps" Target="viewProps.xml"/><Relationship Id="rId11" Type="http://schemas.openxmlformats.org/officeDocument/2006/relationships/slide" Target="slides/slide10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32DEA1F7-47D8-7944-8062-61A3397A41F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9" charset="0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C8DCD542-B3EA-AB45-A714-934A2175455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09" charset="0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8DCD542-B3EA-AB45-A714-934A21754557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A68AE-EDBB-274C-95EE-5E5B8BFEC56F}" type="slidenum">
              <a:rPr lang="fr-FR"/>
              <a:pPr/>
              <a:t>12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A68AE-EDBB-274C-95EE-5E5B8BFEC56F}" type="slidenum">
              <a:rPr lang="fr-FR"/>
              <a:pPr/>
              <a:t>13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A68AE-EDBB-274C-95EE-5E5B8BFEC56F}" type="slidenum">
              <a:rPr lang="fr-FR"/>
              <a:pPr/>
              <a:t>14</a:t>
            </a:fld>
            <a:endParaRPr lang="fr-FR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905000"/>
            <a:ext cx="7772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de-DE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fr-FR" smtClean="0"/>
              <a:t>Cliquez pour modifier le style des sous-titres du masque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7A75-DEC5-5C4D-88BB-ED50632AE36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6E25B8-111C-7A46-9DA9-C8648EF6DDF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096000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096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8C8B4-DD3E-214F-A55D-EBF5242D24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F7ECE-27B1-9945-8C3B-1AC0C8120B9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A92C-F5A9-2143-8F04-9FC57E8B92B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9B06E0-0407-F444-8E42-FE02E36C7A4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1D8D4-6051-1546-95B3-610AB4303F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369D12-34AA-2D41-AC4F-E30FB6CC91C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094694-1032-BE41-9EFA-826067C0E16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D40AC-9002-0346-A369-146DE9108B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81C30-D7B2-9C41-9D66-E91EE843E46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et modifiez le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89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1689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fld id="{981EC184-05C8-D94B-892B-65B92E31DAE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>
    <p:fade/>
  </p:transition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 Neue Light" charset="0"/>
          <a:ea typeface="Osaka" charset="-128"/>
          <a:cs typeface="Osaka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 Neue Light" charset="0"/>
          <a:ea typeface="Osaka" charset="-128"/>
          <a:cs typeface="Osaka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 Neue Light" charset="0"/>
          <a:ea typeface="Osaka" charset="-128"/>
          <a:cs typeface="Osaka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 Neue Light" charset="0"/>
          <a:ea typeface="Osaka" charset="-128"/>
          <a:cs typeface="Osaka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 Neue Light" charset="0"/>
          <a:ea typeface="Osaka" charset="-128"/>
          <a:cs typeface="Osaka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 Neue Light" charset="0"/>
          <a:ea typeface="Osaka" charset="-128"/>
          <a:cs typeface="Osaka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 Neue Light" charset="0"/>
          <a:ea typeface="Osaka" charset="-128"/>
          <a:cs typeface="Osaka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Helvetica Neue Light" charset="0"/>
          <a:ea typeface="Osaka" charset="-128"/>
          <a:cs typeface="Osaka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image" Target="../media/image25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df"/><Relationship Id="rId3" Type="http://schemas.openxmlformats.org/officeDocument/2006/relationships/image" Target="../media/image24.png"/><Relationship Id="rId5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8.pdf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image" Target="../media/image441.png"/><Relationship Id="rId4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9.pdf"/><Relationship Id="rId5" Type="http://schemas.openxmlformats.org/officeDocument/2006/relationships/image" Target="../media/image30.pd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df"/><Relationship Id="rId3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df"/><Relationship Id="rId3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df"/><Relationship Id="rId3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df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image" Target="../media/image9.pd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df"/><Relationship Id="rId3" Type="http://schemas.openxmlformats.org/officeDocument/2006/relationships/image" Target="../media/image8.png"/><Relationship Id="rId5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df"/><Relationship Id="rId3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image" Target="../media/image15.pdf"/><Relationship Id="rId5" Type="http://schemas.openxmlformats.org/officeDocument/2006/relationships/image" Target="../media/image16.png"/><Relationship Id="rId7" Type="http://schemas.openxmlformats.org/officeDocument/2006/relationships/image" Target="../media/image32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df"/><Relationship Id="rId3" Type="http://schemas.openxmlformats.org/officeDocument/2006/relationships/image" Target="../media/image14.png"/><Relationship Id="rId6" Type="http://schemas.openxmlformats.org/officeDocument/2006/relationships/image" Target="../media/image17.pdf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7" Type="http://schemas.openxmlformats.org/officeDocument/2006/relationships/image" Target="../media/image38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df"/><Relationship Id="rId3" Type="http://schemas.openxmlformats.org/officeDocument/2006/relationships/image" Target="../media/image19.png"/><Relationship Id="rId6" Type="http://schemas.openxmlformats.org/officeDocument/2006/relationships/image" Target="../media/image22.pdf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66800" y="1143000"/>
            <a:ext cx="6858000" cy="14478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algn="ctr">
              <a:spcAft>
                <a:spcPts val="1200"/>
              </a:spcAft>
            </a:pPr>
            <a:r>
              <a:rPr lang="fr-CA" sz="2400" b="1" dirty="0" smtClean="0"/>
              <a:t>Solution exacte de la Percolation de </a:t>
            </a:r>
            <a:br>
              <a:rPr lang="fr-CA" sz="2400" b="1" dirty="0" smtClean="0"/>
            </a:br>
            <a:r>
              <a:rPr lang="fr-CA" sz="2400" b="1" dirty="0" smtClean="0"/>
              <a:t>Champ Moyen</a:t>
            </a:r>
            <a:r>
              <a:rPr lang="fr-CA" sz="1800" b="1" dirty="0" smtClean="0"/>
              <a:t/>
            </a:r>
            <a:br>
              <a:rPr lang="fr-CA" sz="1800" b="1" dirty="0" smtClean="0"/>
            </a:br>
            <a:r>
              <a:rPr lang="fr-CA" sz="1800" b="1" dirty="0" smtClean="0"/>
              <a:t>application à la mise en évidence de la décomposition spinodale et de la nucléation</a:t>
            </a:r>
            <a:endParaRPr lang="en-US" sz="1800" dirty="0"/>
          </a:p>
        </p:txBody>
      </p:sp>
      <p:sp>
        <p:nvSpPr>
          <p:cNvPr id="15364" name="Espace réservé de la date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9" charset="0"/>
                <a:ea typeface="Osaka" pitchFamily="-109" charset="-128"/>
                <a:cs typeface="Osaka" pitchFamily="-109" charset="-128"/>
              </a:rPr>
              <a:t>3 novembre 10</a:t>
            </a:r>
          </a:p>
        </p:txBody>
      </p:sp>
      <p:sp>
        <p:nvSpPr>
          <p:cNvPr id="1536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0A248C1-E0DF-F14E-8E31-632D8FF2CFCF}" type="slidenum">
              <a:rPr lang="fr-FR" smtClean="0">
                <a:latin typeface="Arial" pitchFamily="-109" charset="0"/>
                <a:ea typeface="Osaka" pitchFamily="-109" charset="-128"/>
                <a:cs typeface="Osaka" pitchFamily="-109" charset="-128"/>
              </a:rPr>
              <a:pPr/>
              <a:t>1</a:t>
            </a:fld>
            <a:endParaRPr lang="fr-FR" smtClean="0">
              <a:latin typeface="Arial" pitchFamily="-109" charset="0"/>
              <a:ea typeface="Osaka" pitchFamily="-109" charset="-128"/>
              <a:cs typeface="Osaka" pitchFamily="-109" charset="-128"/>
            </a:endParaRPr>
          </a:p>
        </p:txBody>
      </p:sp>
      <p:sp>
        <p:nvSpPr>
          <p:cNvPr id="15366" name="Espace réservé du pied de page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fr-FR" smtClean="0">
                <a:latin typeface="Arial" pitchFamily="-109" charset="0"/>
                <a:ea typeface="Osaka" pitchFamily="-109" charset="-128"/>
                <a:cs typeface="Osaka" pitchFamily="-109" charset="-128"/>
              </a:rPr>
              <a:t>atelier Nucléation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2133600" y="3810000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pic>
        <p:nvPicPr>
          <p:cNvPr id="33" name="Picture 10" descr="UPS11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"/>
            <a:ext cx="1587499" cy="49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Front">
              <a:rot lat="0" lon="0" rev="0"/>
            </a:camera>
            <a:lightRig rig="threePt" dir="t"/>
          </a:scene3d>
          <a:sp3d>
            <a:bevelT w="165100" prst="coolSlant"/>
          </a:sp3d>
        </p:spPr>
      </p:pic>
      <p:sp>
        <p:nvSpPr>
          <p:cNvPr id="35" name="Titre 1"/>
          <p:cNvSpPr txBox="1">
            <a:spLocks/>
          </p:cNvSpPr>
          <p:nvPr/>
        </p:nvSpPr>
        <p:spPr bwMode="auto">
          <a:xfrm>
            <a:off x="5867400" y="2438400"/>
            <a:ext cx="2895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2700000">
              <a:srgbClr val="000000">
                <a:alpha val="78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Nga</a:t>
            </a:r>
            <a:r>
              <a:rPr kumimoji="0" lang="fr-CA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 </a:t>
            </a:r>
            <a:r>
              <a:rPr kumimoji="0" lang="fr-CA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Thi</a:t>
            </a:r>
            <a:endParaRPr kumimoji="0" lang="fr-CA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Pierre </a:t>
            </a:r>
            <a:r>
              <a:rPr kumimoji="0" lang="fr-CA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Désesquelles</a:t>
            </a:r>
            <a:endParaRPr kumimoji="0" lang="fr-CA" sz="14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fr-CA" sz="14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Paul-Antoine </a:t>
            </a:r>
            <a:r>
              <a:rPr lang="fr-CA" sz="14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Hervieux</a:t>
            </a:r>
            <a:endParaRPr lang="fr-CA" sz="1400" b="1" kern="0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L’absence de corrélations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62" name="Rectangle 61"/>
          <p:cNvSpPr/>
          <p:nvPr/>
        </p:nvSpPr>
        <p:spPr bwMode="auto">
          <a:xfrm>
            <a:off x="914400" y="1143000"/>
            <a:ext cx="6934200" cy="48006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1143000" y="1447800"/>
            <a:ext cx="6553200" cy="954107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FR" dirty="0" smtClean="0">
                <a:solidFill>
                  <a:srgbClr val="F9F2E8"/>
                </a:solidFill>
                <a:latin typeface="Baskerville"/>
                <a:cs typeface="Baskerville"/>
              </a:rPr>
              <a:t>absence d’effet physique =&gt; </a:t>
            </a:r>
            <a:r>
              <a:rPr lang="fr-FR" dirty="0" err="1" smtClean="0">
                <a:solidFill>
                  <a:srgbClr val="F9F2E8"/>
                </a:solidFill>
                <a:latin typeface="Baskerville"/>
                <a:cs typeface="Baskerville"/>
              </a:rPr>
              <a:t>seul</a:t>
            </a:r>
            <a:r>
              <a:rPr lang="fr-FR" baseline="30000" dirty="0" err="1" smtClean="0">
                <a:solidFill>
                  <a:srgbClr val="F9F2E8"/>
                </a:solidFill>
                <a:latin typeface="Baskerville"/>
                <a:cs typeface="Baskerville"/>
              </a:rPr>
              <a:t>t</a:t>
            </a:r>
            <a:r>
              <a:rPr lang="fr-FR" baseline="30000" dirty="0" smtClean="0">
                <a:solidFill>
                  <a:srgbClr val="F9F2E8"/>
                </a:solidFill>
                <a:latin typeface="Baskerville"/>
                <a:cs typeface="Baskerville"/>
              </a:rPr>
              <a:t> </a:t>
            </a:r>
            <a:r>
              <a:rPr lang="fr-FR" dirty="0" smtClean="0">
                <a:solidFill>
                  <a:srgbClr val="F9F2E8"/>
                </a:solidFill>
                <a:latin typeface="Baskerville"/>
                <a:cs typeface="Baskerville"/>
              </a:rPr>
              <a:t>corrélations triviales =&gt; </a:t>
            </a: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d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(</a:t>
            </a: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 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– </a:t>
            </a:r>
            <a:r>
              <a:rPr lang="fr-FR" sz="3200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S</a:t>
            </a:r>
            <a:r>
              <a:rPr lang="fr-FR" i="1" baseline="-25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</a:t>
            </a: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s n</a:t>
            </a:r>
            <a:r>
              <a:rPr lang="fr-FR" i="1" baseline="-25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s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30" name="ZoneTexte 29"/>
          <p:cNvSpPr txBox="1"/>
          <p:nvPr/>
        </p:nvSpPr>
        <p:spPr>
          <a:xfrm>
            <a:off x="1143000" y="2461855"/>
            <a:ext cx="6553200" cy="830997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fr-FR" dirty="0" smtClean="0">
                <a:solidFill>
                  <a:srgbClr val="F9F2E8"/>
                </a:solidFill>
                <a:latin typeface="Baskerville"/>
                <a:cs typeface="Baskerville"/>
              </a:rPr>
              <a:t>pas de corrélation autre =&gt; chaque </a:t>
            </a:r>
            <a:r>
              <a:rPr lang="fr-FR" i="1" dirty="0" smtClean="0">
                <a:solidFill>
                  <a:srgbClr val="F9F2E8"/>
                </a:solidFill>
                <a:latin typeface="Baskerville"/>
                <a:cs typeface="Baskerville"/>
              </a:rPr>
              <a:t>s</a:t>
            </a:r>
            <a:r>
              <a:rPr lang="fr-FR" dirty="0" smtClean="0">
                <a:solidFill>
                  <a:srgbClr val="F9F2E8"/>
                </a:solidFill>
                <a:latin typeface="Baskerville"/>
                <a:cs typeface="Baskerville"/>
              </a:rPr>
              <a:t> caractérisée par probabilité intrinsèque </a:t>
            </a:r>
            <a:r>
              <a:rPr lang="fr-FR" baseline="30000" dirty="0" err="1" smtClean="0">
                <a:solidFill>
                  <a:srgbClr val="F9F2E8"/>
                </a:solidFill>
                <a:latin typeface="Baskerville"/>
                <a:cs typeface="Baskerville"/>
              </a:rPr>
              <a:t>i</a:t>
            </a:r>
            <a:r>
              <a:rPr lang="fr-FR" i="1" dirty="0" err="1" smtClean="0">
                <a:solidFill>
                  <a:srgbClr val="F9F2E8"/>
                </a:solidFill>
                <a:latin typeface="Baskerville"/>
                <a:cs typeface="Baskerville"/>
              </a:rPr>
              <a:t>P</a:t>
            </a:r>
            <a:r>
              <a:rPr lang="fr-FR" dirty="0" smtClean="0">
                <a:solidFill>
                  <a:srgbClr val="F9F2E8"/>
                </a:solidFill>
                <a:latin typeface="Baskerville"/>
                <a:cs typeface="Baskerville"/>
              </a:rPr>
              <a:t>(</a:t>
            </a:r>
            <a:r>
              <a:rPr lang="fr-FR" i="1" dirty="0" smtClean="0">
                <a:solidFill>
                  <a:srgbClr val="F9F2E8"/>
                </a:solidFill>
                <a:latin typeface="Baskerville"/>
                <a:cs typeface="Baskerville"/>
              </a:rPr>
              <a:t>s</a:t>
            </a:r>
            <a:r>
              <a:rPr lang="fr-FR" dirty="0" smtClean="0">
                <a:solidFill>
                  <a:srgbClr val="F9F2E8"/>
                </a:solidFill>
                <a:latin typeface="Baskerville"/>
                <a:cs typeface="Baskerville"/>
              </a:rPr>
              <a:t>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3104425" y="5943600"/>
            <a:ext cx="2458175" cy="246221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81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Baskerville"/>
                <a:cs typeface="Baskerville"/>
              </a:rPr>
              <a:t>P. Desesquelles</a:t>
            </a:r>
            <a:r>
              <a:rPr lang="fr-FR" sz="1000" i="1" dirty="0" smtClean="0">
                <a:latin typeface="Baskerville"/>
                <a:cs typeface="Baskerville"/>
              </a:rPr>
              <a:t> Phys. </a:t>
            </a:r>
            <a:r>
              <a:rPr lang="fr-FR" sz="1000" i="1" dirty="0" err="1" smtClean="0">
                <a:latin typeface="Baskerville"/>
                <a:cs typeface="Baskerville"/>
              </a:rPr>
              <a:t>Rev</a:t>
            </a:r>
            <a:r>
              <a:rPr lang="fr-FR" sz="1000" i="1" dirty="0" smtClean="0">
                <a:latin typeface="Baskerville"/>
                <a:cs typeface="Baskerville"/>
              </a:rPr>
              <a:t>.</a:t>
            </a:r>
            <a:r>
              <a:rPr lang="fr-FR" sz="1000" dirty="0" smtClean="0">
                <a:latin typeface="Baskerville"/>
                <a:cs typeface="Baskerville"/>
              </a:rPr>
              <a:t> </a:t>
            </a:r>
            <a:r>
              <a:rPr lang="fr-FR" sz="1000" b="1" dirty="0" smtClean="0">
                <a:latin typeface="Baskerville"/>
                <a:cs typeface="Baskerville"/>
              </a:rPr>
              <a:t>C</a:t>
            </a:r>
            <a:r>
              <a:rPr lang="fr-FR" sz="1000" dirty="0" smtClean="0">
                <a:latin typeface="Baskerville"/>
                <a:cs typeface="Baskerville"/>
              </a:rPr>
              <a:t>65 (2002) 034604</a:t>
            </a:r>
            <a:endParaRPr lang="fr-FR" sz="1000" dirty="0">
              <a:latin typeface="Baskerville"/>
              <a:cs typeface="Baskerville"/>
            </a:endParaRPr>
          </a:p>
        </p:txBody>
      </p:sp>
      <p:grpSp>
        <p:nvGrpSpPr>
          <p:cNvPr id="16" name="Grouper 15"/>
          <p:cNvGrpSpPr/>
          <p:nvPr/>
        </p:nvGrpSpPr>
        <p:grpSpPr>
          <a:xfrm>
            <a:off x="1143000" y="3352800"/>
            <a:ext cx="6553200" cy="1835150"/>
            <a:chOff x="1143000" y="3352800"/>
            <a:chExt cx="6553200" cy="1835150"/>
          </a:xfrm>
        </p:grpSpPr>
        <p:sp>
          <p:nvSpPr>
            <p:cNvPr id="31" name="ZoneTexte 30"/>
            <p:cNvSpPr txBox="1"/>
            <p:nvPr/>
          </p:nvSpPr>
          <p:spPr>
            <a:xfrm>
              <a:off x="1143000" y="3352800"/>
              <a:ext cx="6553200" cy="830997"/>
            </a:xfrm>
            <a:prstGeom prst="rect">
              <a:avLst/>
            </a:prstGeom>
            <a:noFill/>
            <a:effectLst>
              <a:outerShdw blurRad="50800" dist="50800" dir="2700000">
                <a:srgbClr val="000000">
                  <a:alpha val="79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>
                <a:spcAft>
                  <a:spcPts val="1800"/>
                </a:spcAft>
              </a:pPr>
              <a:r>
                <a:rPr lang="fr-FR" dirty="0" smtClean="0">
                  <a:solidFill>
                    <a:srgbClr val="F9F2E8"/>
                  </a:solidFill>
                  <a:latin typeface="Baskerville"/>
                  <a:cs typeface="Baskerville"/>
                </a:rPr>
                <a:t>=&gt; probabilité d’une partition donnée par loi multinomiale :</a:t>
              </a:r>
            </a:p>
          </p:txBody>
        </p:sp>
        <p:pic>
          <p:nvPicPr>
            <p:cNvPr id="15" name="Image 1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2154766" y="4267200"/>
              <a:ext cx="5217583" cy="920750"/>
            </a:xfrm>
            <a:prstGeom prst="rect">
              <a:avLst/>
            </a:prstGeom>
            <a:ln>
              <a:noFill/>
            </a:ln>
            <a:effectLst>
              <a:outerShdw blurRad="50800" dist="50800" dir="2700000">
                <a:srgbClr val="000000">
                  <a:alpha val="78000"/>
                </a:srgbClr>
              </a:outerShdw>
            </a:effectLst>
          </p:spPr>
        </p:pic>
      </p:grpSp>
      <p:pic>
        <p:nvPicPr>
          <p:cNvPr id="18" name="Image 17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229101" y="4332335"/>
            <a:ext cx="685800" cy="36368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3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Ellipse 126"/>
          <p:cNvSpPr/>
          <p:nvPr/>
        </p:nvSpPr>
        <p:spPr bwMode="auto">
          <a:xfrm rot="18777494">
            <a:off x="5626985" y="3085858"/>
            <a:ext cx="2209800" cy="304800"/>
          </a:xfrm>
          <a:prstGeom prst="ellipse">
            <a:avLst/>
          </a:prstGeom>
          <a:gradFill flip="none" rotWithShape="1">
            <a:gsLst>
              <a:gs pos="0">
                <a:srgbClr val="1717F9"/>
              </a:gs>
              <a:gs pos="100000">
                <a:srgbClr val="808080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5" name="Ellipse 114"/>
          <p:cNvSpPr/>
          <p:nvPr/>
        </p:nvSpPr>
        <p:spPr bwMode="auto">
          <a:xfrm>
            <a:off x="6400800" y="3429000"/>
            <a:ext cx="1752600" cy="1461600"/>
          </a:xfrm>
          <a:prstGeom prst="ellipse">
            <a:avLst/>
          </a:prstGeom>
          <a:gradFill flip="none" rotWithShape="1">
            <a:gsLst>
              <a:gs pos="0">
                <a:srgbClr val="00FC27"/>
              </a:gs>
              <a:gs pos="77000">
                <a:srgbClr val="808080"/>
              </a:gs>
              <a:gs pos="45000">
                <a:srgbClr val="00FC27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3" name="Corde 112"/>
          <p:cNvSpPr/>
          <p:nvPr/>
        </p:nvSpPr>
        <p:spPr bwMode="auto">
          <a:xfrm rot="16200000">
            <a:off x="5238748" y="4442884"/>
            <a:ext cx="838203" cy="723900"/>
          </a:xfrm>
          <a:prstGeom prst="chord">
            <a:avLst>
              <a:gd name="adj1" fmla="val 16195728"/>
              <a:gd name="adj2" fmla="val 5363397"/>
            </a:avLst>
          </a:prstGeom>
          <a:gradFill flip="none" rotWithShape="1">
            <a:gsLst>
              <a:gs pos="0">
                <a:srgbClr val="00FEFE"/>
              </a:gs>
              <a:gs pos="76000">
                <a:srgbClr val="808080"/>
              </a:gs>
            </a:gsLst>
            <a:lin ang="282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2" name="Corde 111"/>
          <p:cNvSpPr/>
          <p:nvPr/>
        </p:nvSpPr>
        <p:spPr bwMode="auto">
          <a:xfrm rot="5400000">
            <a:off x="6908794" y="4309531"/>
            <a:ext cx="766239" cy="952500"/>
          </a:xfrm>
          <a:prstGeom prst="chord">
            <a:avLst>
              <a:gd name="adj1" fmla="val 5282143"/>
              <a:gd name="adj2" fmla="val 16317424"/>
            </a:avLst>
          </a:prstGeom>
          <a:gradFill flip="none" rotWithShape="1">
            <a:gsLst>
              <a:gs pos="0">
                <a:srgbClr val="FF0F10"/>
              </a:gs>
              <a:gs pos="99000">
                <a:srgbClr val="00FC27"/>
              </a:gs>
            </a:gsLst>
            <a:lin ang="108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0" name="Grouper 109"/>
          <p:cNvGrpSpPr/>
          <p:nvPr/>
        </p:nvGrpSpPr>
        <p:grpSpPr>
          <a:xfrm>
            <a:off x="5638006" y="2057400"/>
            <a:ext cx="2752461" cy="2895600"/>
            <a:chOff x="5638006" y="2057400"/>
            <a:chExt cx="2752461" cy="2895600"/>
          </a:xfrm>
          <a:effectLst>
            <a:reflection stA="19000" endPos="30000" dist="12700" dir="5400000" sy="-100000" algn="bl" rotWithShape="0"/>
          </a:effectLst>
        </p:grpSpPr>
        <p:cxnSp>
          <p:nvCxnSpPr>
            <p:cNvPr id="40" name="Connecteur droit 39"/>
            <p:cNvCxnSpPr/>
            <p:nvPr/>
          </p:nvCxnSpPr>
          <p:spPr bwMode="auto">
            <a:xfrm rot="5400000">
              <a:off x="4191000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49" name="Connecteur droit 48"/>
            <p:cNvCxnSpPr/>
            <p:nvPr/>
          </p:nvCxnSpPr>
          <p:spPr bwMode="auto">
            <a:xfrm rot="5400000">
              <a:off x="4343356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51" name="Connecteur droit 50"/>
            <p:cNvCxnSpPr/>
            <p:nvPr/>
          </p:nvCxnSpPr>
          <p:spPr bwMode="auto">
            <a:xfrm rot="5400000">
              <a:off x="4495712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52" name="Connecteur droit 51"/>
            <p:cNvCxnSpPr/>
            <p:nvPr/>
          </p:nvCxnSpPr>
          <p:spPr bwMode="auto">
            <a:xfrm rot="5400000">
              <a:off x="4648068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53" name="Connecteur droit 52"/>
            <p:cNvCxnSpPr/>
            <p:nvPr/>
          </p:nvCxnSpPr>
          <p:spPr bwMode="auto">
            <a:xfrm rot="5400000">
              <a:off x="4800424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54" name="Connecteur droit 53"/>
            <p:cNvCxnSpPr/>
            <p:nvPr/>
          </p:nvCxnSpPr>
          <p:spPr bwMode="auto">
            <a:xfrm rot="5400000">
              <a:off x="4952780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55" name="Connecteur droit 54"/>
            <p:cNvCxnSpPr/>
            <p:nvPr/>
          </p:nvCxnSpPr>
          <p:spPr bwMode="auto">
            <a:xfrm rot="5400000">
              <a:off x="5105136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56" name="Connecteur droit 55"/>
            <p:cNvCxnSpPr/>
            <p:nvPr/>
          </p:nvCxnSpPr>
          <p:spPr bwMode="auto">
            <a:xfrm rot="5400000">
              <a:off x="5257492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57" name="Connecteur droit 56"/>
            <p:cNvCxnSpPr/>
            <p:nvPr/>
          </p:nvCxnSpPr>
          <p:spPr bwMode="auto">
            <a:xfrm rot="5400000">
              <a:off x="5409848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58" name="Connecteur droit 57"/>
            <p:cNvCxnSpPr/>
            <p:nvPr/>
          </p:nvCxnSpPr>
          <p:spPr bwMode="auto">
            <a:xfrm rot="5400000">
              <a:off x="5562204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59" name="Connecteur droit 58"/>
            <p:cNvCxnSpPr/>
            <p:nvPr/>
          </p:nvCxnSpPr>
          <p:spPr bwMode="auto">
            <a:xfrm rot="5400000">
              <a:off x="5714560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60" name="Connecteur droit 59"/>
            <p:cNvCxnSpPr/>
            <p:nvPr/>
          </p:nvCxnSpPr>
          <p:spPr bwMode="auto">
            <a:xfrm rot="5400000">
              <a:off x="5866916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62" name="Connecteur droit 61"/>
            <p:cNvCxnSpPr/>
            <p:nvPr/>
          </p:nvCxnSpPr>
          <p:spPr bwMode="auto">
            <a:xfrm rot="5400000">
              <a:off x="6019272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63" name="Connecteur droit 62"/>
            <p:cNvCxnSpPr/>
            <p:nvPr/>
          </p:nvCxnSpPr>
          <p:spPr bwMode="auto">
            <a:xfrm rot="5400000">
              <a:off x="6171628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65" name="Connecteur droit 64"/>
            <p:cNvCxnSpPr/>
            <p:nvPr/>
          </p:nvCxnSpPr>
          <p:spPr bwMode="auto">
            <a:xfrm rot="5400000">
              <a:off x="6323984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66" name="Connecteur droit 65"/>
            <p:cNvCxnSpPr/>
            <p:nvPr/>
          </p:nvCxnSpPr>
          <p:spPr bwMode="auto">
            <a:xfrm rot="5400000">
              <a:off x="6476340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67" name="Connecteur droit 66"/>
            <p:cNvCxnSpPr/>
            <p:nvPr/>
          </p:nvCxnSpPr>
          <p:spPr bwMode="auto">
            <a:xfrm rot="5400000">
              <a:off x="6628696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68" name="Connecteur droit 67"/>
            <p:cNvCxnSpPr/>
            <p:nvPr/>
          </p:nvCxnSpPr>
          <p:spPr bwMode="auto">
            <a:xfrm rot="5400000">
              <a:off x="6781052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69" name="Connecteur droit 68"/>
            <p:cNvCxnSpPr/>
            <p:nvPr/>
          </p:nvCxnSpPr>
          <p:spPr bwMode="auto">
            <a:xfrm rot="5400000">
              <a:off x="6937639" y="3504406"/>
              <a:ext cx="2895600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  <p:cxnSp>
          <p:nvCxnSpPr>
            <p:cNvPr id="89" name="Connecteur droit 88"/>
            <p:cNvCxnSpPr/>
            <p:nvPr/>
          </p:nvCxnSpPr>
          <p:spPr bwMode="auto">
            <a:xfrm>
              <a:off x="5638800" y="20574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2" name="Connecteur droit 91"/>
            <p:cNvCxnSpPr/>
            <p:nvPr/>
          </p:nvCxnSpPr>
          <p:spPr bwMode="auto">
            <a:xfrm>
              <a:off x="5638800" y="22098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3" name="Connecteur droit 92"/>
            <p:cNvCxnSpPr/>
            <p:nvPr/>
          </p:nvCxnSpPr>
          <p:spPr bwMode="auto">
            <a:xfrm>
              <a:off x="5638800" y="23622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4" name="Connecteur droit 93"/>
            <p:cNvCxnSpPr/>
            <p:nvPr/>
          </p:nvCxnSpPr>
          <p:spPr bwMode="auto">
            <a:xfrm>
              <a:off x="5638800" y="25146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5" name="Connecteur droit 94"/>
            <p:cNvCxnSpPr/>
            <p:nvPr/>
          </p:nvCxnSpPr>
          <p:spPr bwMode="auto">
            <a:xfrm>
              <a:off x="5638800" y="26670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6" name="Connecteur droit 95"/>
            <p:cNvCxnSpPr/>
            <p:nvPr/>
          </p:nvCxnSpPr>
          <p:spPr bwMode="auto">
            <a:xfrm>
              <a:off x="5638800" y="28194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7" name="Connecteur droit 96"/>
            <p:cNvCxnSpPr/>
            <p:nvPr/>
          </p:nvCxnSpPr>
          <p:spPr bwMode="auto">
            <a:xfrm>
              <a:off x="5638800" y="29718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8" name="Connecteur droit 97"/>
            <p:cNvCxnSpPr/>
            <p:nvPr/>
          </p:nvCxnSpPr>
          <p:spPr bwMode="auto">
            <a:xfrm>
              <a:off x="5638800" y="31242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9" name="Connecteur droit 98"/>
            <p:cNvCxnSpPr/>
            <p:nvPr/>
          </p:nvCxnSpPr>
          <p:spPr bwMode="auto">
            <a:xfrm>
              <a:off x="5638800" y="32766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0" name="Connecteur droit 99"/>
            <p:cNvCxnSpPr/>
            <p:nvPr/>
          </p:nvCxnSpPr>
          <p:spPr bwMode="auto">
            <a:xfrm>
              <a:off x="5638800" y="34290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1" name="Connecteur droit 100"/>
            <p:cNvCxnSpPr/>
            <p:nvPr/>
          </p:nvCxnSpPr>
          <p:spPr bwMode="auto">
            <a:xfrm>
              <a:off x="5638800" y="35814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2" name="Connecteur droit 101"/>
            <p:cNvCxnSpPr/>
            <p:nvPr/>
          </p:nvCxnSpPr>
          <p:spPr bwMode="auto">
            <a:xfrm>
              <a:off x="5638800" y="37338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3" name="Connecteur droit 102"/>
            <p:cNvCxnSpPr/>
            <p:nvPr/>
          </p:nvCxnSpPr>
          <p:spPr bwMode="auto">
            <a:xfrm>
              <a:off x="5638800" y="38862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4" name="Connecteur droit 103"/>
            <p:cNvCxnSpPr/>
            <p:nvPr/>
          </p:nvCxnSpPr>
          <p:spPr bwMode="auto">
            <a:xfrm>
              <a:off x="5638800" y="40386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5" name="Connecteur droit 104"/>
            <p:cNvCxnSpPr/>
            <p:nvPr/>
          </p:nvCxnSpPr>
          <p:spPr bwMode="auto">
            <a:xfrm>
              <a:off x="5638800" y="41910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6" name="Connecteur droit 105"/>
            <p:cNvCxnSpPr/>
            <p:nvPr/>
          </p:nvCxnSpPr>
          <p:spPr bwMode="auto">
            <a:xfrm>
              <a:off x="5638800" y="43434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7" name="Connecteur droit 106"/>
            <p:cNvCxnSpPr/>
            <p:nvPr/>
          </p:nvCxnSpPr>
          <p:spPr bwMode="auto">
            <a:xfrm>
              <a:off x="5638800" y="44958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8" name="Connecteur droit 107"/>
            <p:cNvCxnSpPr/>
            <p:nvPr/>
          </p:nvCxnSpPr>
          <p:spPr bwMode="auto">
            <a:xfrm>
              <a:off x="5638800" y="46482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9" name="Connecteur droit 108"/>
            <p:cNvCxnSpPr/>
            <p:nvPr/>
          </p:nvCxnSpPr>
          <p:spPr bwMode="auto">
            <a:xfrm>
              <a:off x="5638800" y="4800600"/>
              <a:ext cx="2751667" cy="1588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2">
                  <a:lumMod val="20000"/>
                  <a:lumOff val="8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reflection stA="50000" endPos="75000" dist="12700" dir="5400000" sy="-100000" algn="bl" rotWithShape="0"/>
            </a:effectLst>
          </p:spPr>
        </p:cxn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La décomposition spinodale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61" name="ZoneTexte 60"/>
          <p:cNvSpPr txBox="1"/>
          <p:nvPr/>
        </p:nvSpPr>
        <p:spPr>
          <a:xfrm>
            <a:off x="6790267" y="-5672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10092267" y="66209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111" name="Rectangle 110"/>
          <p:cNvSpPr/>
          <p:nvPr/>
        </p:nvSpPr>
        <p:spPr bwMode="auto">
          <a:xfrm>
            <a:off x="5486400" y="4809066"/>
            <a:ext cx="3124200" cy="173567"/>
          </a:xfrm>
          <a:prstGeom prst="rect">
            <a:avLst/>
          </a:prstGeom>
          <a:solidFill>
            <a:srgbClr val="8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14" name="Rectangle 113"/>
          <p:cNvSpPr/>
          <p:nvPr/>
        </p:nvSpPr>
        <p:spPr bwMode="auto">
          <a:xfrm>
            <a:off x="5096934" y="3962400"/>
            <a:ext cx="533400" cy="914400"/>
          </a:xfrm>
          <a:prstGeom prst="rect">
            <a:avLst/>
          </a:prstGeom>
          <a:solidFill>
            <a:srgbClr val="8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80" name="Grouper 79"/>
          <p:cNvGrpSpPr/>
          <p:nvPr/>
        </p:nvGrpSpPr>
        <p:grpSpPr>
          <a:xfrm>
            <a:off x="584200" y="1295400"/>
            <a:ext cx="4292600" cy="4368800"/>
            <a:chOff x="584200" y="1295400"/>
            <a:chExt cx="4292600" cy="4368800"/>
          </a:xfrm>
        </p:grpSpPr>
        <p:grpSp>
          <p:nvGrpSpPr>
            <p:cNvPr id="3" name="Grouper 48"/>
            <p:cNvGrpSpPr/>
            <p:nvPr/>
          </p:nvGrpSpPr>
          <p:grpSpPr>
            <a:xfrm>
              <a:off x="584200" y="1295400"/>
              <a:ext cx="4292600" cy="4368800"/>
              <a:chOff x="584200" y="1295400"/>
              <a:chExt cx="4292600" cy="4368800"/>
            </a:xfrm>
          </p:grpSpPr>
          <p:grpSp>
            <p:nvGrpSpPr>
              <p:cNvPr id="7" name="Grouper 34"/>
              <p:cNvGrpSpPr/>
              <p:nvPr/>
            </p:nvGrpSpPr>
            <p:grpSpPr>
              <a:xfrm>
                <a:off x="584200" y="1295400"/>
                <a:ext cx="4292600" cy="4368800"/>
                <a:chOff x="584200" y="1803400"/>
                <a:chExt cx="4292600" cy="4368800"/>
              </a:xfrm>
              <a:effectLst>
                <a:reflection blurRad="6350" stA="52000" endA="300" endPos="24000" dir="5400000" sy="-100000" algn="bl" rotWithShape="0"/>
              </a:effectLst>
            </p:grpSpPr>
            <p:grpSp>
              <p:nvGrpSpPr>
                <p:cNvPr id="8" name="Grouper 25"/>
                <p:cNvGrpSpPr/>
                <p:nvPr/>
              </p:nvGrpSpPr>
              <p:grpSpPr>
                <a:xfrm>
                  <a:off x="584200" y="1803400"/>
                  <a:ext cx="4292600" cy="4368800"/>
                  <a:chOff x="584200" y="1803400"/>
                  <a:chExt cx="4292600" cy="4368800"/>
                </a:xfrm>
              </p:grpSpPr>
              <p:sp>
                <p:nvSpPr>
                  <p:cNvPr id="25" name="Rectangle 24"/>
                  <p:cNvSpPr/>
                  <p:nvPr/>
                </p:nvSpPr>
                <p:spPr bwMode="auto">
                  <a:xfrm>
                    <a:off x="584200" y="1803400"/>
                    <a:ext cx="4292600" cy="4368800"/>
                  </a:xfrm>
                  <a:prstGeom prst="rect">
                    <a:avLst/>
                  </a:prstGeom>
                  <a:solidFill>
                    <a:srgbClr val="FFFFFF"/>
                  </a:solidFill>
                  <a:ln w="76200" cap="flat" cmpd="sng" algn="ctr">
                    <a:solidFill>
                      <a:schemeClr val="bg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scene3d>
                    <a:camera prst="orthographicFront"/>
                    <a:lightRig rig="threePt" dir="t"/>
                  </a:scene3d>
                  <a:sp3d>
                    <a:bevelT h="38100"/>
                  </a:sp3d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fr-FR" sz="2000" b="0" i="0" u="none" strike="noStrike" cap="none" normalizeH="0" baseline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Helvetica Neue Light" charset="0"/>
                      <a:ea typeface="ＭＳ Ｐゴシック" charset="-128"/>
                      <a:cs typeface="ＭＳ Ｐゴシック" charset="-128"/>
                    </a:endParaRPr>
                  </a:p>
                </p:txBody>
              </p:sp>
              <p:pic>
                <p:nvPicPr>
                  <p:cNvPr id="16" name="Image 15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685800" y="1905000"/>
                    <a:ext cx="4102100" cy="42164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27" name="ZoneTexte 26"/>
                <p:cNvSpPr txBox="1"/>
                <p:nvPr/>
              </p:nvSpPr>
              <p:spPr>
                <a:xfrm rot="16200000">
                  <a:off x="-157222" y="2729478"/>
                  <a:ext cx="1828044" cy="26439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tIns="18000" bIns="0" rtlCol="0">
                  <a:spAutoFit/>
                </a:bodyPr>
                <a:lstStyle/>
                <a:p>
                  <a:r>
                    <a:rPr lang="fr-FR" sz="1600" dirty="0" smtClean="0">
                      <a:solidFill>
                        <a:schemeClr val="bg2"/>
                      </a:solidFill>
                      <a:latin typeface="Times New Roman"/>
                      <a:cs typeface="Times New Roman"/>
                    </a:rPr>
                    <a:t>Température (MeV)</a:t>
                  </a:r>
                  <a:endParaRPr lang="fr-FR" sz="1600" dirty="0">
                    <a:solidFill>
                      <a:schemeClr val="bg2"/>
                    </a:solidFill>
                    <a:latin typeface="Times New Roman"/>
                    <a:cs typeface="Times New Roman"/>
                  </a:endParaRPr>
                </a:p>
              </p:txBody>
            </p:sp>
            <p:sp>
              <p:nvSpPr>
                <p:cNvPr id="28" name="ZoneTexte 27"/>
                <p:cNvSpPr txBox="1"/>
                <p:nvPr/>
              </p:nvSpPr>
              <p:spPr>
                <a:xfrm>
                  <a:off x="4343400" y="5867400"/>
                  <a:ext cx="468127" cy="257127"/>
                </a:xfrm>
                <a:prstGeom prst="rect">
                  <a:avLst/>
                </a:prstGeom>
                <a:solidFill>
                  <a:srgbClr val="FFFFFF"/>
                </a:solidFill>
              </p:spPr>
              <p:txBody>
                <a:bodyPr wrap="none" lIns="36000" tIns="10800" rIns="72000" bIns="0" rtlCol="0">
                  <a:spAutoFit/>
                </a:bodyPr>
                <a:lstStyle/>
                <a:p>
                  <a:r>
                    <a:rPr lang="fr-FR" sz="1600" dirty="0" smtClean="0">
                      <a:solidFill>
                        <a:srgbClr val="2D2015"/>
                      </a:solidFill>
                      <a:latin typeface="Symbol" charset="2"/>
                      <a:cs typeface="Symbol" charset="2"/>
                    </a:rPr>
                    <a:t>r/r</a:t>
                  </a:r>
                  <a:r>
                    <a:rPr lang="fr-FR" sz="1600" baseline="-25000" dirty="0" smtClean="0">
                      <a:solidFill>
                        <a:srgbClr val="2D2015"/>
                      </a:solidFill>
                      <a:latin typeface="Symbol" charset="2"/>
                      <a:cs typeface="Symbol" charset="2"/>
                    </a:rPr>
                    <a:t>0</a:t>
                  </a:r>
                  <a:endParaRPr lang="fr-FR" sz="1600" baseline="-25000" dirty="0">
                    <a:solidFill>
                      <a:srgbClr val="2D2015"/>
                    </a:solidFill>
                    <a:latin typeface="Symbol" charset="2"/>
                    <a:cs typeface="Symbol" charset="2"/>
                  </a:endParaRPr>
                </a:p>
              </p:txBody>
            </p:sp>
            <p:sp>
              <p:nvSpPr>
                <p:cNvPr id="29" name="Rectangle 28"/>
                <p:cNvSpPr/>
                <p:nvPr/>
              </p:nvSpPr>
              <p:spPr bwMode="auto">
                <a:xfrm>
                  <a:off x="1524000" y="3733800"/>
                  <a:ext cx="685800" cy="838200"/>
                </a:xfrm>
                <a:prstGeom prst="rect">
                  <a:avLst/>
                </a:prstGeom>
                <a:solidFill>
                  <a:srgbClr val="FF0F1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0" name="Rectangle 29"/>
                <p:cNvSpPr/>
                <p:nvPr/>
              </p:nvSpPr>
              <p:spPr bwMode="auto">
                <a:xfrm>
                  <a:off x="2133600" y="3886200"/>
                  <a:ext cx="228600" cy="381000"/>
                </a:xfrm>
                <a:prstGeom prst="rect">
                  <a:avLst/>
                </a:prstGeom>
                <a:solidFill>
                  <a:srgbClr val="FF0F1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2" name="Rectangle 31"/>
                <p:cNvSpPr/>
                <p:nvPr/>
              </p:nvSpPr>
              <p:spPr bwMode="auto">
                <a:xfrm>
                  <a:off x="2057400" y="3581400"/>
                  <a:ext cx="228600" cy="381000"/>
                </a:xfrm>
                <a:prstGeom prst="rect">
                  <a:avLst/>
                </a:prstGeom>
                <a:solidFill>
                  <a:srgbClr val="FF0F1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 bwMode="auto">
                <a:xfrm>
                  <a:off x="1913470" y="3657600"/>
                  <a:ext cx="228600" cy="381000"/>
                </a:xfrm>
                <a:prstGeom prst="rect">
                  <a:avLst/>
                </a:prstGeom>
                <a:solidFill>
                  <a:srgbClr val="FF0F1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fr-FR" sz="20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Helvetica Neue Light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4" name="ZoneTexte 33"/>
                <p:cNvSpPr txBox="1"/>
                <p:nvPr/>
              </p:nvSpPr>
              <p:spPr>
                <a:xfrm>
                  <a:off x="1600200" y="3784600"/>
                  <a:ext cx="915635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fr-FR" sz="1400" b="1" dirty="0" smtClean="0">
                      <a:solidFill>
                        <a:srgbClr val="2D2015"/>
                      </a:solidFill>
                      <a:latin typeface="Times New Roman"/>
                      <a:cs typeface="Times New Roman"/>
                    </a:rPr>
                    <a:t>zone</a:t>
                  </a:r>
                </a:p>
                <a:p>
                  <a:pPr algn="ctr"/>
                  <a:r>
                    <a:rPr lang="fr-FR" sz="1400" b="1" dirty="0" smtClean="0">
                      <a:solidFill>
                        <a:srgbClr val="2D2015"/>
                      </a:solidFill>
                      <a:latin typeface="Times New Roman"/>
                      <a:cs typeface="Times New Roman"/>
                    </a:rPr>
                    <a:t>spinodale</a:t>
                  </a:r>
                  <a:endParaRPr lang="fr-FR" sz="1400" b="1" dirty="0">
                    <a:solidFill>
                      <a:srgbClr val="2D2015"/>
                    </a:solidFill>
                    <a:latin typeface="Times New Roman"/>
                    <a:cs typeface="Times New Roman"/>
                  </a:endParaRPr>
                </a:p>
              </p:txBody>
            </p:sp>
          </p:grpSp>
          <p:sp>
            <p:nvSpPr>
              <p:cNvPr id="39" name="Rectangle 38"/>
              <p:cNvSpPr/>
              <p:nvPr/>
            </p:nvSpPr>
            <p:spPr bwMode="auto">
              <a:xfrm>
                <a:off x="1828800" y="1905000"/>
                <a:ext cx="220133" cy="76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 bwMode="auto">
              <a:xfrm>
                <a:off x="1769538" y="1943109"/>
                <a:ext cx="220133" cy="762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" name="ZoneTexte 36"/>
              <p:cNvSpPr txBox="1"/>
              <p:nvPr/>
            </p:nvSpPr>
            <p:spPr>
              <a:xfrm>
                <a:off x="1312338" y="1629831"/>
                <a:ext cx="611132" cy="430887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point</a:t>
                </a:r>
              </a:p>
              <a:p>
                <a:pPr algn="ctr"/>
                <a:r>
                  <a:rPr lang="fr-FR" sz="14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critique</a:t>
                </a:r>
                <a:endParaRPr lang="fr-FR" sz="1400" b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2" name="ZoneTexte 41"/>
              <p:cNvSpPr txBox="1"/>
              <p:nvPr/>
            </p:nvSpPr>
            <p:spPr>
              <a:xfrm>
                <a:off x="1873181" y="1667934"/>
                <a:ext cx="3958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3600" dirty="0" err="1" smtClean="0">
                    <a:solidFill>
                      <a:srgbClr val="000000"/>
                    </a:solidFill>
                    <a:latin typeface="Wingdings"/>
                    <a:ea typeface="Wingdings"/>
                    <a:cs typeface="Wingdings"/>
                  </a:rPr>
                  <a:t></a:t>
                </a:r>
                <a:endParaRPr lang="fr-FR" sz="36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ZoneTexte 42"/>
              <p:cNvSpPr txBox="1"/>
              <p:nvPr/>
            </p:nvSpPr>
            <p:spPr>
              <a:xfrm rot="17937185">
                <a:off x="1306409" y="2309796"/>
                <a:ext cx="295575" cy="215444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36000" tIns="0" rIns="0" bIns="0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gaz</a:t>
                </a:r>
                <a:endParaRPr lang="fr-FR" sz="1400" b="1" dirty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4" name="ZoneTexte 43"/>
              <p:cNvSpPr txBox="1"/>
              <p:nvPr/>
            </p:nvSpPr>
            <p:spPr>
              <a:xfrm rot="2933537">
                <a:off x="2318285" y="2024510"/>
                <a:ext cx="1483548" cy="307777"/>
              </a:xfrm>
              <a:prstGeom prst="rect">
                <a:avLst/>
              </a:prstGeom>
              <a:solidFill>
                <a:srgbClr val="FFFFFF"/>
              </a:solidFill>
            </p:spPr>
            <p:txBody>
              <a:bodyPr wrap="none" lIns="252000" rIns="252000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00FEFE"/>
                    </a:solidFill>
                    <a:latin typeface="Times New Roman"/>
                    <a:cs typeface="Times New Roman"/>
                  </a:rPr>
                  <a:t>vaporisation</a:t>
                </a:r>
                <a:endParaRPr lang="fr-FR" sz="1400" b="1" dirty="0">
                  <a:solidFill>
                    <a:srgbClr val="00FEFE"/>
                  </a:solidFill>
                  <a:latin typeface="Times New Roman"/>
                  <a:cs typeface="Times New Roman"/>
                </a:endParaRPr>
              </a:p>
            </p:txBody>
          </p:sp>
          <p:sp>
            <p:nvSpPr>
              <p:cNvPr id="45" name="ZoneTexte 44"/>
              <p:cNvSpPr txBox="1"/>
              <p:nvPr/>
            </p:nvSpPr>
            <p:spPr>
              <a:xfrm>
                <a:off x="3170763" y="2980723"/>
                <a:ext cx="528878" cy="2154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fr-FR" sz="14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liquide</a:t>
                </a:r>
              </a:p>
            </p:txBody>
          </p:sp>
          <p:sp>
            <p:nvSpPr>
              <p:cNvPr id="47" name="Rectangle 46"/>
              <p:cNvSpPr/>
              <p:nvPr/>
            </p:nvSpPr>
            <p:spPr bwMode="auto">
              <a:xfrm>
                <a:off x="4184650" y="4692650"/>
                <a:ext cx="152400" cy="1524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 bwMode="auto">
              <a:xfrm>
                <a:off x="3746500" y="4686300"/>
                <a:ext cx="508000" cy="31115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FR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6" name="ZoneTexte 45"/>
              <p:cNvSpPr txBox="1"/>
              <p:nvPr/>
            </p:nvSpPr>
            <p:spPr>
              <a:xfrm>
                <a:off x="3060700" y="5353050"/>
                <a:ext cx="977900" cy="215444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fr-FR" sz="1400" b="1" dirty="0" smtClean="0">
                    <a:solidFill>
                      <a:srgbClr val="1717F9"/>
                    </a:solidFill>
                    <a:latin typeface="Times New Roman"/>
                    <a:cs typeface="Times New Roman"/>
                  </a:rPr>
                  <a:t>noyau stable</a:t>
                </a:r>
                <a:endParaRPr lang="fr-FR" sz="1400" b="1" dirty="0">
                  <a:solidFill>
                    <a:srgbClr val="1717F9"/>
                  </a:solidFill>
                  <a:latin typeface="Times New Roman"/>
                  <a:cs typeface="Times New Roman"/>
                </a:endParaRPr>
              </a:p>
            </p:txBody>
          </p:sp>
        </p:grpSp>
        <p:sp>
          <p:nvSpPr>
            <p:cNvPr id="125" name="Forme libre 124"/>
            <p:cNvSpPr/>
            <p:nvPr/>
          </p:nvSpPr>
          <p:spPr bwMode="auto">
            <a:xfrm>
              <a:off x="3507317" y="4563533"/>
              <a:ext cx="252941" cy="560917"/>
            </a:xfrm>
            <a:custGeom>
              <a:avLst/>
              <a:gdLst>
                <a:gd name="connsiteX0" fmla="*/ 10583 w 252941"/>
                <a:gd name="connsiteY0" fmla="*/ 560917 h 560917"/>
                <a:gd name="connsiteX1" fmla="*/ 226483 w 252941"/>
                <a:gd name="connsiteY1" fmla="*/ 325967 h 560917"/>
                <a:gd name="connsiteX2" fmla="*/ 169333 w 252941"/>
                <a:gd name="connsiteY2" fmla="*/ 14817 h 560917"/>
                <a:gd name="connsiteX3" fmla="*/ 23283 w 252941"/>
                <a:gd name="connsiteY3" fmla="*/ 237067 h 560917"/>
                <a:gd name="connsiteX4" fmla="*/ 29633 w 252941"/>
                <a:gd name="connsiteY4" fmla="*/ 433917 h 560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2941" h="560917">
                  <a:moveTo>
                    <a:pt x="10583" y="560917"/>
                  </a:moveTo>
                  <a:cubicBezTo>
                    <a:pt x="105304" y="488950"/>
                    <a:pt x="200025" y="416984"/>
                    <a:pt x="226483" y="325967"/>
                  </a:cubicBezTo>
                  <a:cubicBezTo>
                    <a:pt x="252941" y="234950"/>
                    <a:pt x="203200" y="29634"/>
                    <a:pt x="169333" y="14817"/>
                  </a:cubicBezTo>
                  <a:cubicBezTo>
                    <a:pt x="135466" y="0"/>
                    <a:pt x="46566" y="167217"/>
                    <a:pt x="23283" y="237067"/>
                  </a:cubicBezTo>
                  <a:cubicBezTo>
                    <a:pt x="0" y="306917"/>
                    <a:pt x="14816" y="370417"/>
                    <a:pt x="29633" y="433917"/>
                  </a:cubicBezTo>
                </a:path>
              </a:pathLst>
            </a:custGeom>
            <a:noFill/>
            <a:ln w="22225" cap="flat" cmpd="sng" algn="ctr">
              <a:solidFill>
                <a:srgbClr val="1717F9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6" name="ZoneTexte 125"/>
            <p:cNvSpPr txBox="1"/>
            <p:nvPr/>
          </p:nvSpPr>
          <p:spPr>
            <a:xfrm>
              <a:off x="3752850" y="4585156"/>
              <a:ext cx="977900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fr-FR" sz="1400" b="1" dirty="0" smtClean="0">
                  <a:solidFill>
                    <a:srgbClr val="1717F9"/>
                  </a:solidFill>
                  <a:latin typeface="Times New Roman"/>
                  <a:cs typeface="Times New Roman"/>
                </a:rPr>
                <a:t>évaporation</a:t>
              </a:r>
              <a:endParaRPr lang="fr-FR" sz="1400" b="1" dirty="0">
                <a:solidFill>
                  <a:srgbClr val="1717F9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28" name="ZoneTexte 127"/>
          <p:cNvSpPr txBox="1"/>
          <p:nvPr/>
        </p:nvSpPr>
        <p:spPr>
          <a:xfrm>
            <a:off x="5575300" y="4762500"/>
            <a:ext cx="3416300" cy="307777"/>
          </a:xfrm>
          <a:prstGeom prst="rect">
            <a:avLst/>
          </a:prstGeom>
          <a:noFill/>
          <a:effectLst>
            <a:reflection stA="50000" endPos="75000" dist="12700" dir="5400000" sy="-100000" algn="bl" rotWithShape="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fr-FR" sz="108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1  2  3  4  5  6  7  8  9 10 11 12 13 14 15 16 17 18    </a:t>
            </a:r>
            <a:r>
              <a:rPr lang="fr-FR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&lt;</a:t>
            </a:r>
            <a:r>
              <a:rPr lang="fr-FR" sz="1400" b="1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lang="fr-FR" sz="14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&gt;</a:t>
            </a:r>
            <a:endParaRPr lang="fr-FR" sz="1400" b="1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129" name="ZoneTexte 128"/>
          <p:cNvSpPr txBox="1"/>
          <p:nvPr/>
        </p:nvSpPr>
        <p:spPr>
          <a:xfrm>
            <a:off x="5242217" y="1612900"/>
            <a:ext cx="396583" cy="3260891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 algn="r"/>
            <a:r>
              <a:rPr lang="fr-FR" sz="1400" b="1" dirty="0" err="1" smtClean="0">
                <a:solidFill>
                  <a:srgbClr val="000000"/>
                </a:solidFill>
                <a:latin typeface="Symbol" charset="2"/>
                <a:cs typeface="Symbol" charset="2"/>
              </a:rPr>
              <a:t>s</a:t>
            </a:r>
            <a:r>
              <a:rPr lang="fr-FR" sz="1400" b="1" i="1" baseline="-250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endParaRPr lang="fr-FR" sz="1400" b="1" i="1" baseline="-250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r"/>
            <a:endParaRPr lang="fr-FR" sz="101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18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17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16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15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14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13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12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11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10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9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8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7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6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5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4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3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2</a:t>
            </a:r>
          </a:p>
          <a:p>
            <a:pPr algn="r"/>
            <a:r>
              <a:rPr lang="fr-FR" sz="1010" dirty="0" smtClean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endParaRPr lang="fr-FR" sz="1010" dirty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609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Baskerville" charset="0"/>
                <a:ea typeface="Baskerville" charset="0"/>
                <a:cs typeface="Baskerville" charset="0"/>
              </a:rPr>
              <a:t>Agrégats de carbone : C</a:t>
            </a:r>
            <a:r>
              <a:rPr lang="fr-FR" sz="3600" baseline="-25000" dirty="0" smtClean="0">
                <a:latin typeface="Baskerville" charset="0"/>
                <a:ea typeface="Baskerville" charset="0"/>
                <a:cs typeface="Baskerville" charset="0"/>
              </a:rPr>
              <a:t>9</a:t>
            </a:r>
            <a:endParaRPr lang="fr-FR" baseline="-25000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14" name="Ellipse 13"/>
          <p:cNvSpPr/>
          <p:nvPr/>
        </p:nvSpPr>
        <p:spPr bwMode="auto">
          <a:xfrm>
            <a:off x="-1600200" y="3505200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5" name="Ellipse 14"/>
          <p:cNvSpPr/>
          <p:nvPr/>
        </p:nvSpPr>
        <p:spPr bwMode="auto">
          <a:xfrm>
            <a:off x="-1447800" y="3657600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Ellipse 15"/>
          <p:cNvSpPr/>
          <p:nvPr/>
        </p:nvSpPr>
        <p:spPr bwMode="auto">
          <a:xfrm>
            <a:off x="-1295400" y="3810000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" name="Ellipse 16"/>
          <p:cNvSpPr/>
          <p:nvPr/>
        </p:nvSpPr>
        <p:spPr bwMode="auto">
          <a:xfrm>
            <a:off x="-1143000" y="3962400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Ellipse 17"/>
          <p:cNvSpPr/>
          <p:nvPr/>
        </p:nvSpPr>
        <p:spPr bwMode="auto">
          <a:xfrm>
            <a:off x="-990600" y="4114800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" name="Ellipse 18"/>
          <p:cNvSpPr/>
          <p:nvPr/>
        </p:nvSpPr>
        <p:spPr bwMode="auto">
          <a:xfrm>
            <a:off x="-838200" y="4267200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0" name="Ellipse 19"/>
          <p:cNvSpPr/>
          <p:nvPr/>
        </p:nvSpPr>
        <p:spPr bwMode="auto">
          <a:xfrm>
            <a:off x="-685800" y="4419600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1" name="Ellipse 20"/>
          <p:cNvSpPr/>
          <p:nvPr/>
        </p:nvSpPr>
        <p:spPr bwMode="auto">
          <a:xfrm>
            <a:off x="-533400" y="4572000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2" name="Ellipse 21"/>
          <p:cNvSpPr/>
          <p:nvPr/>
        </p:nvSpPr>
        <p:spPr bwMode="auto">
          <a:xfrm>
            <a:off x="-381000" y="4724400"/>
            <a:ext cx="180000" cy="180000"/>
          </a:xfrm>
          <a:prstGeom prst="ellipse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Ellipse 25"/>
          <p:cNvSpPr/>
          <p:nvPr/>
        </p:nvSpPr>
        <p:spPr bwMode="auto">
          <a:xfrm>
            <a:off x="4267200" y="3276600"/>
            <a:ext cx="180000" cy="180000"/>
          </a:xfrm>
          <a:prstGeom prst="ellipse">
            <a:avLst/>
          </a:prstGeom>
          <a:solidFill>
            <a:srgbClr val="008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139700" h="11430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7" name="ZoneTexte 26"/>
          <p:cNvSpPr txBox="1"/>
          <p:nvPr/>
        </p:nvSpPr>
        <p:spPr>
          <a:xfrm>
            <a:off x="3124200" y="5943600"/>
            <a:ext cx="2840892" cy="246221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81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000" dirty="0" smtClean="0">
                <a:latin typeface="Baskerville"/>
                <a:cs typeface="Baskerville"/>
              </a:rPr>
              <a:t>K. </a:t>
            </a:r>
            <a:r>
              <a:rPr lang="fr-FR" sz="1000" dirty="0" err="1" smtClean="0">
                <a:latin typeface="Baskerville"/>
                <a:cs typeface="Baskerville"/>
              </a:rPr>
              <a:t>Beroff</a:t>
            </a:r>
            <a:r>
              <a:rPr lang="fr-FR" sz="1000" dirty="0" smtClean="0">
                <a:latin typeface="Baskerville"/>
                <a:cs typeface="Baskerville"/>
              </a:rPr>
              <a:t> </a:t>
            </a:r>
            <a:r>
              <a:rPr lang="fr-FR" sz="1000" i="1" dirty="0" smtClean="0">
                <a:latin typeface="Baskerville"/>
                <a:cs typeface="Baskerville"/>
              </a:rPr>
              <a:t>et al., </a:t>
            </a:r>
            <a:r>
              <a:rPr lang="fr-FR" sz="1000" i="1" dirty="0" err="1" smtClean="0">
                <a:latin typeface="Baskerville"/>
                <a:cs typeface="Baskerville"/>
              </a:rPr>
              <a:t>Nucl</a:t>
            </a:r>
            <a:r>
              <a:rPr lang="fr-FR" sz="1000" i="1" dirty="0" smtClean="0">
                <a:latin typeface="Baskerville"/>
                <a:cs typeface="Baskerville"/>
              </a:rPr>
              <a:t>. </a:t>
            </a:r>
            <a:r>
              <a:rPr lang="fr-FR" sz="1000" i="1" dirty="0" err="1" smtClean="0">
                <a:latin typeface="Baskerville"/>
                <a:cs typeface="Baskerville"/>
              </a:rPr>
              <a:t>Inst</a:t>
            </a:r>
            <a:r>
              <a:rPr lang="fr-FR" sz="1000" i="1" dirty="0" smtClean="0">
                <a:latin typeface="Baskerville"/>
                <a:cs typeface="Baskerville"/>
              </a:rPr>
              <a:t>. and </a:t>
            </a:r>
            <a:r>
              <a:rPr lang="fr-FR" sz="1000" i="1" dirty="0" err="1" smtClean="0">
                <a:latin typeface="Baskerville"/>
                <a:cs typeface="Baskerville"/>
              </a:rPr>
              <a:t>Meth</a:t>
            </a:r>
            <a:r>
              <a:rPr lang="fr-FR" sz="1000" i="1" dirty="0" smtClean="0">
                <a:latin typeface="Baskerville"/>
                <a:cs typeface="Baskerville"/>
              </a:rPr>
              <a:t>.</a:t>
            </a:r>
            <a:r>
              <a:rPr lang="fr-FR" sz="1000" dirty="0" smtClean="0">
                <a:latin typeface="Baskerville"/>
                <a:cs typeface="Baskerville"/>
              </a:rPr>
              <a:t> </a:t>
            </a:r>
            <a:r>
              <a:rPr lang="fr-FR" sz="1000" b="1" dirty="0" smtClean="0">
                <a:latin typeface="Baskerville"/>
                <a:cs typeface="Baskerville"/>
              </a:rPr>
              <a:t>B</a:t>
            </a:r>
            <a:r>
              <a:rPr lang="fr-FR" sz="1000" dirty="0" smtClean="0">
                <a:latin typeface="Baskerville"/>
                <a:cs typeface="Baskerville"/>
              </a:rPr>
              <a:t>267 (2009) 866</a:t>
            </a:r>
            <a:endParaRPr lang="fr-FR" sz="10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67 0.01111 " pathEditMode="relative" ptsTypes="AA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67 0.01111 " pathEditMode="relative" ptsTypes="AA">
                                      <p:cBhvr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67 0.01111 " pathEditMode="relative" ptsTypes="AA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54323 0.0129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" y="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67 0.01111 " pathEditMode="relative" ptsTypes="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67 0.01111 " pathEditMode="relative" ptsTypes="A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67 0.01111 " pathEditMode="relative" ptsTypes="AA">
                                      <p:cBhvr>
                                        <p:cTn id="1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67 0.01111 " pathEditMode="relative" ptsTypes="AA">
                                      <p:cBhvr>
                                        <p:cTn id="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54167 0.01111 " pathEditMode="relative" ptsTypes="AA">
                                      <p:cBhvr>
                                        <p:cTn id="2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6 0.01111 C 0.56267 0.01227 0.58368 0.01343 0.61389 0.00856 C 0.64409 0.0037 0.69166 -0.00694 0.72309 -0.01852 C 0.75451 -0.03009 0.72708 -0.01412 0.80277 -0.06042 C 0.87847 -0.10671 1.02812 -0.20162 1.17777 -0.2963 " pathEditMode="relative" rAng="0" ptsTypes="aaaaA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-153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7 0.01111 C 0.56268 0.01227 0.58368 0.01343 0.61389 0.00857 C 0.6441 0.0037 0.69167 -0.00694 0.72309 -0.01852 C 0.75452 -0.03009 0.72709 -0.01412 0.80278 -0.06042 C 0.87848 -0.10671 1.02813 -0.20162 1.17778 -0.2963 " pathEditMode="relative" rAng="0" ptsTypes="aaaaA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-15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7 0.01112 C 0.56267 0.01227 0.58368 0.01343 0.61389 0.00857 C 0.6441 0.00371 0.69167 -0.00694 0.72309 -0.01851 C 0.75451 -0.03009 0.72708 -0.01412 0.80278 -0.06041 C 0.87847 -0.10671 1.02813 -0.20162 1.17778 -0.29629 " pathEditMode="relative" rAng="0" ptsTypes="aaaaA">
                                      <p:cBhvr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" y="-15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7 0.01112 C 0.54653 0.01019 0.55139 0.00926 0.56198 0.01112 C 0.57257 0.01297 0.58507 0.01135 0.60556 0.02223 C 0.62605 0.03311 0.65868 0.05301 0.68525 0.07662 C 0.71181 0.10024 0.71945 0.10811 0.76476 0.16436 C 0.81007 0.22061 0.88368 0.31713 0.95747 0.41366 " pathEditMode="relative" rAng="0" ptsTypes="aaaaaA">
                                      <p:cBhvr>
                                        <p:cTn id="3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2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6 0.01112 C 0.55017 0.01181 0.55868 0.0125 0.57413 0.01482 C 0.58958 0.01713 0.60955 0.01875 0.63437 0.02477 C 0.6592 0.03079 0.63663 0.02662 0.72326 0.0507 C 0.80989 0.07477 0.98229 0.122 1.15468 0.16922 " pathEditMode="relative" rAng="0" ptsTypes="aaaaA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79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166 0.01111 C 0.55017 0.0118 0.55868 0.0125 0.57413 0.01481 C 0.58958 0.01713 0.60955 0.01875 0.63437 0.02477 C 0.6592 0.03078 0.63663 0.02662 0.72326 0.05069 C 0.80989 0.07477 0.98229 0.12199 1.15468 0.16921 " pathEditMode="relative" rAng="0" ptsTypes="aaaaA"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79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834 0.03333 C 0.56684 0.03403 0.57535 0.03472 0.5908 0.03704 C 0.60625 0.03935 0.62622 0.04097 0.65105 0.04699 C 0.67587 0.05301 0.6533 0.04884 0.73993 0.07292 C 0.82657 0.09699 0.99896 0.14421 1.17136 0.19143 " pathEditMode="relative" rAng="0" ptsTypes="aaaaA">
                                      <p:cBhvr>
                                        <p:cTn id="4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79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0" presetClass="pat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25 -0.01111 C 0.53351 -0.01041 0.54202 -0.00972 0.55747 -0.00741 C 0.57292 -0.00509 0.59289 -0.00347 0.61771 0.00255 C 0.64254 0.00857 0.61997 0.0044 0.7066 0.02847 C 0.79323 0.05255 0.96563 0.09977 1.13802 0.14699 " pathEditMode="relative" rAng="0" ptsTypes="aaaaA">
                                      <p:cBhvr>
                                        <p:cTn id="4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6" y="79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323 0.01296 C 0.55035 0.01296 0.55747 0.0132 0.57466 0.01296 C 0.59184 0.01273 0.61181 0.01273 0.64688 0.01157 C 0.68195 0.01042 0.69948 0.0162 0.7849 0.00556 C 0.87032 -0.00509 1.01459 -0.02893 1.15903 -0.05255 " pathEditMode="relative" rAng="0" ptsTypes="aaaaA">
                                      <p:cBhvr>
                                        <p:cTn id="4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8" y="-31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6" grpId="0" animBg="1"/>
      <p:bldP spid="26" grpId="1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70932" y="1176863"/>
            <a:ext cx="4148668" cy="880537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609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Baskerville" charset="0"/>
                <a:ea typeface="Baskerville" charset="0"/>
                <a:cs typeface="Baskerville" charset="0"/>
              </a:rPr>
              <a:t>Agrégats de carbone : C</a:t>
            </a:r>
            <a:r>
              <a:rPr lang="fr-FR" sz="3600" baseline="-25000" dirty="0" smtClean="0">
                <a:latin typeface="Baskerville" charset="0"/>
                <a:ea typeface="Baskerville" charset="0"/>
                <a:cs typeface="Baskerville" charset="0"/>
              </a:rPr>
              <a:t>9</a:t>
            </a:r>
            <a:endParaRPr lang="fr-FR" baseline="-25000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04800" y="1224915"/>
            <a:ext cx="4343400" cy="646331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" indent="-514350">
              <a:spcAft>
                <a:spcPts val="600"/>
              </a:spcAft>
            </a:pP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On ajuste la distribution de </a:t>
            </a:r>
            <a:r>
              <a:rPr lang="fr-FR" sz="1800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sz="1800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 de la PCM pour reproduire au mieux les </a:t>
            </a:r>
            <a:r>
              <a:rPr lang="fr-FR" sz="1800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P</a:t>
            </a: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(</a:t>
            </a:r>
            <a:r>
              <a:rPr lang="fr-FR" sz="1800" b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) :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pic>
        <p:nvPicPr>
          <p:cNvPr id="24" name="Image 23" descr="C9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14600" y="2590800"/>
            <a:ext cx="3963600" cy="3063104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reflection stA="50000" endPos="26000" dist="12700" dir="5400000" sy="-100000" algn="bl" rotWithShape="0"/>
          </a:effectLst>
          <a:scene3d>
            <a:camera prst="orthographicFront"/>
            <a:lightRig rig="threePt" dir="t"/>
          </a:scene3d>
          <a:sp3d>
            <a:bevelT h="38100"/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H2O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3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667000" y="2819400"/>
            <a:ext cx="3964241" cy="3063600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reflection stA="79000" endPos="16000" dist="12700" dir="5400000" sy="-100000" algn="bl" rotWithShape="0"/>
          </a:effectLst>
          <a:scene3d>
            <a:camera prst="orthographicFront"/>
            <a:lightRig rig="threePt" dir="t"/>
          </a:scene3d>
          <a:sp3d>
            <a:bevelT h="38100"/>
          </a:sp3d>
        </p:spPr>
      </p:pic>
      <p:sp>
        <p:nvSpPr>
          <p:cNvPr id="4" name="Rectangle 3"/>
          <p:cNvSpPr/>
          <p:nvPr/>
        </p:nvSpPr>
        <p:spPr bwMode="auto">
          <a:xfrm>
            <a:off x="194732" y="1100663"/>
            <a:ext cx="8796868" cy="880537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7772400" cy="6096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sz="3600" dirty="0" smtClean="0">
                <a:latin typeface="Baskerville" charset="0"/>
                <a:ea typeface="Baskerville" charset="0"/>
                <a:cs typeface="Baskerville" charset="0"/>
              </a:rPr>
              <a:t>Agrégats de H</a:t>
            </a:r>
            <a:r>
              <a:rPr lang="fr-FR" sz="3600" baseline="-25000" dirty="0" smtClean="0">
                <a:latin typeface="Baskerville" charset="0"/>
                <a:ea typeface="Baskerville" charset="0"/>
                <a:cs typeface="Baskerville" charset="0"/>
              </a:rPr>
              <a:t>2</a:t>
            </a:r>
            <a:r>
              <a:rPr lang="fr-FR" sz="3600" dirty="0" smtClean="0">
                <a:latin typeface="Baskerville" charset="0"/>
                <a:ea typeface="Baskerville" charset="0"/>
                <a:cs typeface="Baskerville" charset="0"/>
              </a:rPr>
              <a:t>O dans un liquide ionique</a:t>
            </a:r>
            <a:endParaRPr lang="fr-FR" dirty="0" smtClean="0">
              <a:latin typeface="Baskerville" charset="0"/>
              <a:ea typeface="Baskerville" charset="0"/>
              <a:cs typeface="Baskerville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600" y="1126069"/>
            <a:ext cx="8915400" cy="72327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" indent="-514350">
              <a:spcAft>
                <a:spcPts val="600"/>
              </a:spcAft>
            </a:pP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Agrégats de H</a:t>
            </a:r>
            <a:r>
              <a:rPr lang="fr-FR" sz="1800" baseline="-25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2</a:t>
            </a: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O dans le 1-Ethyl-3-methylimidazolium Bis(</a:t>
            </a:r>
            <a:r>
              <a:rPr lang="fr-FR" sz="1800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trifluoromethanesulfonyl</a:t>
            </a: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)imide</a:t>
            </a:r>
          </a:p>
          <a:p>
            <a:pPr marL="57150" indent="-514350">
              <a:spcAft>
                <a:spcPts val="600"/>
              </a:spcAft>
            </a:pP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On ajuste la distribution de </a:t>
            </a:r>
            <a:r>
              <a:rPr lang="fr-FR" sz="1800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sz="1800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 de la MFP pour reproduire au mieux les </a:t>
            </a:r>
            <a:r>
              <a:rPr lang="fr-FR" sz="1800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P</a:t>
            </a: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(</a:t>
            </a:r>
            <a:r>
              <a:rPr lang="fr-FR" sz="1800" b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sz="18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)</a:t>
            </a:r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pic>
        <p:nvPicPr>
          <p:cNvPr id="14" name="Image 13" descr="temper_neg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5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6"/>
              <a:stretch>
                <a:fillRect/>
              </a:stretch>
            </p:blipFill>
          </mc:Fallback>
        </mc:AlternateContent>
        <p:spPr>
          <a:xfrm>
            <a:off x="2667000" y="2819400"/>
            <a:ext cx="3963600" cy="3063103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76200" cap="sq">
            <a:solidFill>
              <a:schemeClr val="bg1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La fragmentation du carbone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grpSp>
        <p:nvGrpSpPr>
          <p:cNvPr id="3" name="Grouper 64"/>
          <p:cNvGrpSpPr/>
          <p:nvPr/>
        </p:nvGrpSpPr>
        <p:grpSpPr>
          <a:xfrm>
            <a:off x="3886200" y="4432133"/>
            <a:ext cx="1092198" cy="978067"/>
            <a:chOff x="4191000" y="4965533"/>
            <a:chExt cx="1092198" cy="978067"/>
          </a:xfrm>
        </p:grpSpPr>
        <p:sp>
          <p:nvSpPr>
            <p:cNvPr id="31" name="Ellipse 30"/>
            <p:cNvSpPr/>
            <p:nvPr/>
          </p:nvSpPr>
          <p:spPr bwMode="auto">
            <a:xfrm>
              <a:off x="4191000" y="5202600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4241799" y="5050200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4317999" y="5431200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6" name="Ellipse 35"/>
            <p:cNvSpPr/>
            <p:nvPr/>
          </p:nvSpPr>
          <p:spPr bwMode="auto">
            <a:xfrm>
              <a:off x="4622799" y="5126400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4622799" y="5456601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8" name="Ellipse 37"/>
            <p:cNvSpPr/>
            <p:nvPr/>
          </p:nvSpPr>
          <p:spPr bwMode="auto">
            <a:xfrm>
              <a:off x="4859864" y="5304198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9" name="Ellipse 38"/>
            <p:cNvSpPr/>
            <p:nvPr/>
          </p:nvSpPr>
          <p:spPr bwMode="auto">
            <a:xfrm>
              <a:off x="4775199" y="5126400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4385732" y="5219534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1" name="Ellipse 40"/>
            <p:cNvSpPr/>
            <p:nvPr/>
          </p:nvSpPr>
          <p:spPr bwMode="auto">
            <a:xfrm>
              <a:off x="4394199" y="4974000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2" name="Ellipse 41"/>
            <p:cNvSpPr/>
            <p:nvPr/>
          </p:nvSpPr>
          <p:spPr bwMode="auto">
            <a:xfrm>
              <a:off x="4546599" y="5583600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4698999" y="4965533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4863932" y="5515866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4923198" y="5117934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4233332" y="5388868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60" name="Grouper 59"/>
          <p:cNvGrpSpPr/>
          <p:nvPr/>
        </p:nvGrpSpPr>
        <p:grpSpPr>
          <a:xfrm>
            <a:off x="3810000" y="3547535"/>
            <a:ext cx="605534" cy="656330"/>
            <a:chOff x="3810000" y="3547535"/>
            <a:chExt cx="605534" cy="656330"/>
          </a:xfrm>
        </p:grpSpPr>
        <p:sp>
          <p:nvSpPr>
            <p:cNvPr id="47" name="Ellipse 46"/>
            <p:cNvSpPr/>
            <p:nvPr/>
          </p:nvSpPr>
          <p:spPr bwMode="auto">
            <a:xfrm>
              <a:off x="4055534" y="3708399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3886200" y="3843865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3936999" y="3547535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" name="Ellipse 53"/>
            <p:cNvSpPr/>
            <p:nvPr/>
          </p:nvSpPr>
          <p:spPr bwMode="auto">
            <a:xfrm>
              <a:off x="3810000" y="3640666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59" name="Grouper 58"/>
          <p:cNvGrpSpPr/>
          <p:nvPr/>
        </p:nvGrpSpPr>
        <p:grpSpPr>
          <a:xfrm>
            <a:off x="3581400" y="3429000"/>
            <a:ext cx="588600" cy="664800"/>
            <a:chOff x="5105400" y="2057400"/>
            <a:chExt cx="588600" cy="664800"/>
          </a:xfrm>
        </p:grpSpPr>
        <p:sp>
          <p:nvSpPr>
            <p:cNvPr id="49" name="Ellipse 48"/>
            <p:cNvSpPr/>
            <p:nvPr/>
          </p:nvSpPr>
          <p:spPr bwMode="auto">
            <a:xfrm>
              <a:off x="5181600" y="2057400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5257800" y="2362200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5" name="Ellipse 54"/>
            <p:cNvSpPr/>
            <p:nvPr/>
          </p:nvSpPr>
          <p:spPr bwMode="auto">
            <a:xfrm>
              <a:off x="5105400" y="2209800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6" name="Ellipse 55"/>
            <p:cNvSpPr/>
            <p:nvPr/>
          </p:nvSpPr>
          <p:spPr bwMode="auto">
            <a:xfrm>
              <a:off x="5334000" y="2133600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</p:grpSp>
      <p:grpSp>
        <p:nvGrpSpPr>
          <p:cNvPr id="8" name="Grouper 58"/>
          <p:cNvGrpSpPr/>
          <p:nvPr/>
        </p:nvGrpSpPr>
        <p:grpSpPr>
          <a:xfrm>
            <a:off x="3581400" y="3733800"/>
            <a:ext cx="588600" cy="588600"/>
            <a:chOff x="3048000" y="2971800"/>
            <a:chExt cx="588600" cy="588600"/>
          </a:xfrm>
        </p:grpSpPr>
        <p:sp>
          <p:nvSpPr>
            <p:cNvPr id="52" name="Ellipse 51"/>
            <p:cNvSpPr/>
            <p:nvPr/>
          </p:nvSpPr>
          <p:spPr bwMode="auto">
            <a:xfrm>
              <a:off x="3276600" y="3158068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3090335" y="3200400"/>
              <a:ext cx="360000" cy="360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7" name="Ellipse 56"/>
            <p:cNvSpPr/>
            <p:nvPr/>
          </p:nvSpPr>
          <p:spPr bwMode="auto">
            <a:xfrm>
              <a:off x="3276600" y="2971800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8" name="Ellipse 57"/>
            <p:cNvSpPr/>
            <p:nvPr/>
          </p:nvSpPr>
          <p:spPr bwMode="auto">
            <a:xfrm>
              <a:off x="3048000" y="3048000"/>
              <a:ext cx="360000" cy="360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61" name="ZoneTexte 60"/>
          <p:cNvSpPr txBox="1"/>
          <p:nvPr/>
        </p:nvSpPr>
        <p:spPr>
          <a:xfrm>
            <a:off x="6790267" y="-567267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4" name="ZoneTexte 63"/>
          <p:cNvSpPr txBox="1"/>
          <p:nvPr/>
        </p:nvSpPr>
        <p:spPr>
          <a:xfrm>
            <a:off x="10092267" y="6620933"/>
            <a:ext cx="1846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sp>
        <p:nvSpPr>
          <p:cNvPr id="63" name="ZoneTexte 62"/>
          <p:cNvSpPr txBox="1"/>
          <p:nvPr/>
        </p:nvSpPr>
        <p:spPr>
          <a:xfrm>
            <a:off x="5869570" y="1066800"/>
            <a:ext cx="378830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charset="2"/>
                <a:cs typeface="Symbol" charset="2"/>
              </a:rPr>
              <a:t>a</a:t>
            </a:r>
            <a:endParaRPr lang="fr-FR" dirty="0">
              <a:latin typeface="Symbol" charset="2"/>
              <a:cs typeface="Symbol" charset="2"/>
            </a:endParaRPr>
          </a:p>
        </p:txBody>
      </p:sp>
      <p:sp>
        <p:nvSpPr>
          <p:cNvPr id="65" name="ZoneTexte 64"/>
          <p:cNvSpPr txBox="1"/>
          <p:nvPr/>
        </p:nvSpPr>
        <p:spPr>
          <a:xfrm>
            <a:off x="8536570" y="3200400"/>
            <a:ext cx="378830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charset="2"/>
                <a:cs typeface="Symbol" charset="2"/>
              </a:rPr>
              <a:t>a</a:t>
            </a:r>
            <a:endParaRPr lang="fr-FR" dirty="0">
              <a:latin typeface="Symbol" charset="2"/>
              <a:cs typeface="Symbol" charset="2"/>
            </a:endParaRPr>
          </a:p>
        </p:txBody>
      </p:sp>
      <p:sp>
        <p:nvSpPr>
          <p:cNvPr id="67" name="ZoneTexte 66"/>
          <p:cNvSpPr txBox="1"/>
          <p:nvPr/>
        </p:nvSpPr>
        <p:spPr>
          <a:xfrm>
            <a:off x="7924800" y="1143000"/>
            <a:ext cx="378830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6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smtClean="0">
                <a:latin typeface="Symbol" charset="2"/>
                <a:cs typeface="Symbol" charset="2"/>
              </a:rPr>
              <a:t>a</a:t>
            </a:r>
            <a:endParaRPr lang="fr-FR" dirty="0">
              <a:latin typeface="Symbol" charset="2"/>
              <a:cs typeface="Symbol" charset="2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152400" y="990600"/>
            <a:ext cx="3505200" cy="12192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ZoneTexte 65"/>
          <p:cNvSpPr txBox="1"/>
          <p:nvPr/>
        </p:nvSpPr>
        <p:spPr>
          <a:xfrm>
            <a:off x="228600" y="1066800"/>
            <a:ext cx="3352800" cy="98488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Données = fragmentation</a:t>
            </a:r>
          </a:p>
          <a:p>
            <a:pPr>
              <a:spcAft>
                <a:spcPts val="1200"/>
              </a:spcAft>
            </a:pP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d’un projectile de 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12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C</a:t>
            </a:r>
          </a:p>
        </p:txBody>
      </p:sp>
      <p:sp>
        <p:nvSpPr>
          <p:cNvPr id="68" name="ZoneTexte 67"/>
          <p:cNvSpPr txBox="1"/>
          <p:nvPr/>
        </p:nvSpPr>
        <p:spPr>
          <a:xfrm>
            <a:off x="661802" y="2286000"/>
            <a:ext cx="2486397" cy="261610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81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Baskerville"/>
                <a:cs typeface="Baskerville"/>
              </a:rPr>
              <a:t>A.J. Cole </a:t>
            </a:r>
            <a:r>
              <a:rPr lang="fr-FR" sz="1100" i="1" dirty="0" smtClean="0">
                <a:latin typeface="Baskerville"/>
                <a:cs typeface="Baskerville"/>
              </a:rPr>
              <a:t>et al.</a:t>
            </a:r>
            <a:r>
              <a:rPr lang="fr-FR" sz="1100" dirty="0" smtClean="0">
                <a:latin typeface="Baskerville"/>
                <a:cs typeface="Baskerville"/>
              </a:rPr>
              <a:t>,</a:t>
            </a:r>
            <a:r>
              <a:rPr lang="fr-FR" sz="1100" i="1" dirty="0" smtClean="0">
                <a:latin typeface="Baskerville"/>
                <a:cs typeface="Baskerville"/>
              </a:rPr>
              <a:t> Phys.</a:t>
            </a:r>
            <a:r>
              <a:rPr lang="fr-FR" sz="1100" dirty="0" smtClean="0">
                <a:latin typeface="Baskerville"/>
                <a:cs typeface="Baskerville"/>
              </a:rPr>
              <a:t> </a:t>
            </a:r>
            <a:r>
              <a:rPr lang="fr-FR" sz="1100" dirty="0" err="1" smtClean="0">
                <a:latin typeface="Baskerville"/>
                <a:cs typeface="Baskerville"/>
              </a:rPr>
              <a:t>Rev</a:t>
            </a:r>
            <a:r>
              <a:rPr lang="fr-FR" sz="1100" dirty="0" smtClean="0">
                <a:latin typeface="Baskerville"/>
                <a:cs typeface="Baskerville"/>
              </a:rPr>
              <a:t>. </a:t>
            </a:r>
            <a:r>
              <a:rPr lang="fr-FR" sz="1100" b="1" dirty="0" smtClean="0">
                <a:latin typeface="Baskerville"/>
                <a:cs typeface="Baskerville"/>
              </a:rPr>
              <a:t>C</a:t>
            </a:r>
            <a:r>
              <a:rPr lang="fr-FR" sz="1100" dirty="0" smtClean="0">
                <a:latin typeface="Baskerville"/>
                <a:cs typeface="Baskerville"/>
              </a:rPr>
              <a:t>39 (1989) 891</a:t>
            </a:r>
            <a:endParaRPr lang="fr-FR" sz="11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2.59259E-6 L 0.25 0.38889 " pathEditMode="relative" ptsTypes="AA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88889E-6 -2.22222E-6 C 0.01563 -0.00023 0.03143 -0.00023 0.04636 -0.00254 C 0.06129 -0.00486 0.07292 -0.00787 0.08994 -0.01366 C 0.10695 -0.01944 0.12709 -0.02685 0.14827 -0.03704 C 0.16945 -0.04722 0.19775 -0.06296 0.21667 -0.07523 C 0.2356 -0.0875 0.25383 -0.09583 0.26216 -0.10995 C 0.27049 -0.12407 0.26893 -0.14421 0.26667 -0.16041 C 0.26442 -0.17662 0.26129 -0.18055 0.24827 -0.20741 C 0.23525 -0.23426 0.21164 -0.27824 0.18803 -0.32222 " pathEditMode="relative" ptsTypes="aaaaaaaaA">
                                      <p:cBhvr>
                                        <p:cTn id="21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6.66667E-6 C 0.01024 0.00138 0.02066 0.003 0.03055 0.00231 C 0.04045 0.00161 0.04687 -6.66667E-6 0.0592 -0.00371 C 0.07153 -0.00741 0.07535 -0.00556 0.10469 -0.01991 C 0.13403 -0.03427 0.20694 -0.07316 0.23524 -0.09028 C 0.26354 -0.10741 0.26111 -0.11598 0.27413 -0.12223 C 0.28715 -0.12848 0.29774 -0.12802 0.31302 -0.12848 C 0.3283 -0.12894 0.34479 -0.13473 0.3658 -0.12478 C 0.3868 -0.11482 0.41285 -0.09144 0.43889 -0.06806 " pathEditMode="relative" ptsTypes="aaaaaaaaA">
                                      <p:cBhvr>
                                        <p:cTn id="2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48148E-6 C 0.00677 0.00023 0.01372 0.00046 0.02136 -0.00231 C 0.029 -0.00509 0.0375 -0.00995 0.04636 -0.01713 C 0.05521 -0.02431 0.06545 -0.0375 0.07413 -0.0456 C 0.08281 -0.0537 0.08646 -0.06157 0.09809 -0.06528 C 0.10972 -0.06898 0.13195 -0.06875 0.14358 -0.06782 C 0.15521 -0.0669 0.15643 -0.05648 0.16754 -0.06042 C 0.17865 -0.06435 0.2007 -0.07986 0.21025 -0.0912 C 0.21979 -0.10255 0.21702 -0.11759 0.225 -0.12824 C 0.23299 -0.13889 0.24636 -0.14514 0.25834 -0.15556 C 0.27031 -0.16597 0.27188 -0.16042 0.29636 -0.1912 C 0.32084 -0.22199 0.36268 -0.28148 0.40469 -0.34074 " pathEditMode="relative" ptsTypes="aaaaaaaaa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/>
      <p:bldP spid="65" grpId="0"/>
      <p:bldP spid="67" grpId="0"/>
      <p:bldP spid="6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 Comparaison à la PCM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373" name="Rectangle 372"/>
          <p:cNvSpPr/>
          <p:nvPr/>
        </p:nvSpPr>
        <p:spPr bwMode="auto">
          <a:xfrm>
            <a:off x="76201" y="1126069"/>
            <a:ext cx="5791200" cy="1617131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381000" y="1295400"/>
            <a:ext cx="5334000" cy="1200328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On ajuste la distribution de </a:t>
            </a: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de la PCM pour reproduire au mieux les </a:t>
            </a:r>
            <a:r>
              <a:rPr lang="fr-FR" dirty="0" err="1" smtClean="0">
                <a:solidFill>
                  <a:srgbClr val="F9F2E8"/>
                </a:solidFill>
                <a:latin typeface="Symbol" charset="2"/>
                <a:cs typeface="Symbol" charset="2"/>
              </a:rPr>
              <a:t>w</a:t>
            </a:r>
            <a:r>
              <a:rPr lang="fr-FR" baseline="-25000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exp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(</a:t>
            </a:r>
            <a:r>
              <a:rPr lang="fr-FR" b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), puis on compare </a:t>
            </a:r>
            <a:r>
              <a:rPr lang="fr-FR" dirty="0" err="1" smtClean="0">
                <a:solidFill>
                  <a:srgbClr val="F9F2E8"/>
                </a:solidFill>
                <a:latin typeface="Symbol" charset="2"/>
                <a:cs typeface="Symbol" charset="2"/>
              </a:rPr>
              <a:t>w</a:t>
            </a:r>
            <a:r>
              <a:rPr lang="fr-FR" baseline="-25000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exp</a:t>
            </a:r>
            <a:r>
              <a:rPr lang="fr-FR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(</a:t>
            </a:r>
            <a:r>
              <a:rPr lang="fr-FR" b="1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)/</a:t>
            </a:r>
            <a:r>
              <a:rPr lang="fr-FR" dirty="0" err="1" smtClean="0">
                <a:solidFill>
                  <a:srgbClr val="F9F2E8"/>
                </a:solidFill>
                <a:latin typeface="Symbol" charset="2"/>
                <a:cs typeface="Symbol" charset="2"/>
              </a:rPr>
              <a:t>w</a:t>
            </a:r>
            <a:r>
              <a:rPr lang="fr-FR" baseline="-25000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PCM</a:t>
            </a:r>
            <a:r>
              <a:rPr lang="fr-FR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(</a:t>
            </a:r>
            <a:r>
              <a:rPr lang="fr-FR" b="1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)</a:t>
            </a:r>
          </a:p>
        </p:txBody>
      </p:sp>
      <p:grpSp>
        <p:nvGrpSpPr>
          <p:cNvPr id="89" name="Grouper 88"/>
          <p:cNvGrpSpPr/>
          <p:nvPr/>
        </p:nvGrpSpPr>
        <p:grpSpPr>
          <a:xfrm>
            <a:off x="3581400" y="3048000"/>
            <a:ext cx="1699800" cy="1242600"/>
            <a:chOff x="3581400" y="3048000"/>
            <a:chExt cx="1699800" cy="1242600"/>
          </a:xfrm>
        </p:grpSpPr>
        <p:sp>
          <p:nvSpPr>
            <p:cNvPr id="12" name="Ellipse 11"/>
            <p:cNvSpPr/>
            <p:nvPr/>
          </p:nvSpPr>
          <p:spPr bwMode="auto">
            <a:xfrm>
              <a:off x="3886200" y="3124200"/>
              <a:ext cx="252000" cy="252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" name="Ellipse 12"/>
            <p:cNvSpPr/>
            <p:nvPr/>
          </p:nvSpPr>
          <p:spPr bwMode="auto">
            <a:xfrm>
              <a:off x="4783666" y="3251199"/>
              <a:ext cx="252000" cy="252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4614335" y="3911604"/>
              <a:ext cx="252000" cy="252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3581400" y="4038600"/>
              <a:ext cx="252000" cy="252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9" name="Ellipse 18"/>
            <p:cNvSpPr/>
            <p:nvPr/>
          </p:nvSpPr>
          <p:spPr bwMode="auto">
            <a:xfrm>
              <a:off x="4021667" y="3498734"/>
              <a:ext cx="252000" cy="252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29" name="Ellipse 28"/>
            <p:cNvSpPr/>
            <p:nvPr/>
          </p:nvSpPr>
          <p:spPr bwMode="auto">
            <a:xfrm>
              <a:off x="4089400" y="3617266"/>
              <a:ext cx="252000" cy="252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0" name="Ellipse 29"/>
            <p:cNvSpPr/>
            <p:nvPr/>
          </p:nvSpPr>
          <p:spPr bwMode="auto">
            <a:xfrm>
              <a:off x="4859866" y="3335866"/>
              <a:ext cx="252000" cy="252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4157133" y="3498734"/>
              <a:ext cx="252000" cy="252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2" name="Ellipse 31"/>
            <p:cNvSpPr/>
            <p:nvPr/>
          </p:nvSpPr>
          <p:spPr bwMode="auto">
            <a:xfrm>
              <a:off x="4842933" y="3208868"/>
              <a:ext cx="252000" cy="252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3" name="Ellipse 32"/>
            <p:cNvSpPr/>
            <p:nvPr/>
          </p:nvSpPr>
          <p:spPr bwMode="auto">
            <a:xfrm>
              <a:off x="4749798" y="3335866"/>
              <a:ext cx="252000" cy="252000"/>
            </a:xfrm>
            <a:prstGeom prst="ellipse">
              <a:avLst/>
            </a:prstGeom>
            <a:solidFill>
              <a:srgbClr val="0000FF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4284131" y="3048000"/>
              <a:ext cx="252000" cy="252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35" name="Ellipse 34"/>
            <p:cNvSpPr/>
            <p:nvPr/>
          </p:nvSpPr>
          <p:spPr bwMode="auto">
            <a:xfrm>
              <a:off x="5029200" y="3733800"/>
              <a:ext cx="252000" cy="252000"/>
            </a:xfrm>
            <a:prstGeom prst="ellipse">
              <a:avLst/>
            </a:prstGeom>
            <a:solidFill>
              <a:srgbClr val="DA361A">
                <a:alpha val="62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37" name="Connecteur droit 36"/>
          <p:cNvCxnSpPr/>
          <p:nvPr/>
        </p:nvCxnSpPr>
        <p:spPr bwMode="auto">
          <a:xfrm>
            <a:off x="3276600" y="4349750"/>
            <a:ext cx="23622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>
              <a:srgbClr val="000000">
                <a:alpha val="79000"/>
              </a:srgbClr>
            </a:outerShdw>
          </a:effectLst>
        </p:spPr>
      </p:cxnSp>
      <p:grpSp>
        <p:nvGrpSpPr>
          <p:cNvPr id="88" name="Grouper 87"/>
          <p:cNvGrpSpPr/>
          <p:nvPr/>
        </p:nvGrpSpPr>
        <p:grpSpPr>
          <a:xfrm>
            <a:off x="3606800" y="4448175"/>
            <a:ext cx="1578025" cy="1578025"/>
            <a:chOff x="3606800" y="4448175"/>
            <a:chExt cx="1578025" cy="1578025"/>
          </a:xfrm>
        </p:grpSpPr>
        <p:cxnSp>
          <p:nvCxnSpPr>
            <p:cNvPr id="40" name="Connecteur droit 39"/>
            <p:cNvCxnSpPr>
              <a:stCxn id="38" idx="0"/>
              <a:endCxn id="44" idx="4"/>
            </p:cNvCxnSpPr>
            <p:nvPr/>
          </p:nvCxnSpPr>
          <p:spPr bwMode="auto">
            <a:xfrm rot="5400000" flipH="1" flipV="1">
              <a:off x="3516363" y="5237188"/>
              <a:ext cx="288875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58" name="Connecteur droit 57"/>
            <p:cNvCxnSpPr>
              <a:stCxn id="38" idx="7"/>
              <a:endCxn id="48" idx="3"/>
            </p:cNvCxnSpPr>
            <p:nvPr/>
          </p:nvCxnSpPr>
          <p:spPr bwMode="auto">
            <a:xfrm rot="5400000" flipH="1" flipV="1">
              <a:off x="3964096" y="4472097"/>
              <a:ext cx="660232" cy="1190457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1" name="Connecteur droit 60"/>
            <p:cNvCxnSpPr>
              <a:stCxn id="53" idx="0"/>
              <a:endCxn id="44" idx="5"/>
            </p:cNvCxnSpPr>
            <p:nvPr/>
          </p:nvCxnSpPr>
          <p:spPr bwMode="auto">
            <a:xfrm rot="16200000" flipV="1">
              <a:off x="3529134" y="5246784"/>
              <a:ext cx="841266" cy="5015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4" name="Connecteur droit 63"/>
            <p:cNvCxnSpPr>
              <a:stCxn id="53" idx="0"/>
              <a:endCxn id="38" idx="5"/>
            </p:cNvCxnSpPr>
            <p:nvPr/>
          </p:nvCxnSpPr>
          <p:spPr bwMode="auto">
            <a:xfrm rot="16200000" flipV="1">
              <a:off x="3727572" y="5445222"/>
              <a:ext cx="444391" cy="50156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67" name="Connecteur droit 66"/>
            <p:cNvCxnSpPr>
              <a:stCxn id="44" idx="6"/>
              <a:endCxn id="48" idx="2"/>
            </p:cNvCxnSpPr>
            <p:nvPr/>
          </p:nvCxnSpPr>
          <p:spPr bwMode="auto">
            <a:xfrm flipV="1">
              <a:off x="3714800" y="4699025"/>
              <a:ext cx="1158825" cy="33972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Connecteur droit 69"/>
            <p:cNvCxnSpPr>
              <a:stCxn id="53" idx="7"/>
              <a:endCxn id="48" idx="4"/>
            </p:cNvCxnSpPr>
            <p:nvPr/>
          </p:nvCxnSpPr>
          <p:spPr bwMode="auto">
            <a:xfrm rot="5400000" flipH="1" flipV="1">
              <a:off x="3992684" y="4999076"/>
              <a:ext cx="1180991" cy="688891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4" name="Connecteur droit 73"/>
            <p:cNvCxnSpPr>
              <a:stCxn id="51" idx="7"/>
              <a:endCxn id="50" idx="3"/>
            </p:cNvCxnSpPr>
            <p:nvPr/>
          </p:nvCxnSpPr>
          <p:spPr bwMode="auto">
            <a:xfrm rot="5400000" flipH="1" flipV="1">
              <a:off x="4900722" y="5538897"/>
              <a:ext cx="257007" cy="126832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78" name="Connecteur droit 77"/>
            <p:cNvCxnSpPr>
              <a:stCxn id="50" idx="0"/>
              <a:endCxn id="49" idx="4"/>
            </p:cNvCxnSpPr>
            <p:nvPr/>
          </p:nvCxnSpPr>
          <p:spPr bwMode="auto">
            <a:xfrm rot="5400000" flipH="1" flipV="1">
              <a:off x="4986388" y="5237188"/>
              <a:ext cx="288875" cy="158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cxnSp>
          <p:nvCxnSpPr>
            <p:cNvPr id="83" name="Connecteur droit 82"/>
            <p:cNvCxnSpPr>
              <a:stCxn id="51" idx="0"/>
              <a:endCxn id="49" idx="3"/>
            </p:cNvCxnSpPr>
            <p:nvPr/>
          </p:nvCxnSpPr>
          <p:spPr bwMode="auto">
            <a:xfrm rot="5400000" flipH="1" flipV="1">
              <a:off x="4691100" y="5313459"/>
              <a:ext cx="638066" cy="16501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38" name="Ellipse 37"/>
            <p:cNvSpPr/>
            <p:nvPr/>
          </p:nvSpPr>
          <p:spPr bwMode="auto">
            <a:xfrm>
              <a:off x="3606800" y="5381625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3810000" y="5715000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4" name="Ellipse 43"/>
            <p:cNvSpPr/>
            <p:nvPr/>
          </p:nvSpPr>
          <p:spPr bwMode="auto">
            <a:xfrm>
              <a:off x="3606800" y="4984750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5" name="Ellipse 44"/>
            <p:cNvSpPr/>
            <p:nvPr/>
          </p:nvSpPr>
          <p:spPr bwMode="auto">
            <a:xfrm>
              <a:off x="3810000" y="4660900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4146550" y="4448175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7" name="Ellipse 46"/>
            <p:cNvSpPr/>
            <p:nvPr/>
          </p:nvSpPr>
          <p:spPr bwMode="auto">
            <a:xfrm>
              <a:off x="4537075" y="4448175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8" name="Ellipse 47"/>
            <p:cNvSpPr/>
            <p:nvPr/>
          </p:nvSpPr>
          <p:spPr bwMode="auto">
            <a:xfrm>
              <a:off x="4873625" y="4645025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9" name="Ellipse 48"/>
            <p:cNvSpPr/>
            <p:nvPr/>
          </p:nvSpPr>
          <p:spPr bwMode="auto">
            <a:xfrm>
              <a:off x="5076825" y="4984750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0" name="Ellipse 49"/>
            <p:cNvSpPr/>
            <p:nvPr/>
          </p:nvSpPr>
          <p:spPr bwMode="auto">
            <a:xfrm>
              <a:off x="5076825" y="5381625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1" name="Ellipse 50"/>
            <p:cNvSpPr/>
            <p:nvPr/>
          </p:nvSpPr>
          <p:spPr bwMode="auto">
            <a:xfrm>
              <a:off x="4873625" y="5715000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2" name="Ellipse 51"/>
            <p:cNvSpPr/>
            <p:nvPr/>
          </p:nvSpPr>
          <p:spPr bwMode="auto">
            <a:xfrm>
              <a:off x="4537075" y="5918200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" name="Ellipse 52"/>
            <p:cNvSpPr/>
            <p:nvPr/>
          </p:nvSpPr>
          <p:spPr bwMode="auto">
            <a:xfrm>
              <a:off x="4146550" y="5918200"/>
              <a:ext cx="108000" cy="1080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9850" h="1270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90" name="ZoneTexte 89"/>
          <p:cNvSpPr txBox="1"/>
          <p:nvPr/>
        </p:nvSpPr>
        <p:spPr>
          <a:xfrm>
            <a:off x="3886200" y="3429000"/>
            <a:ext cx="1068221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81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ymbol" charset="2"/>
                <a:cs typeface="Symbol" charset="2"/>
              </a:rPr>
              <a:t>w</a:t>
            </a:r>
            <a:r>
              <a:rPr lang="fr-FR" baseline="-25000" dirty="0" err="1" smtClean="0">
                <a:latin typeface="Times New Roman"/>
                <a:cs typeface="Times New Roman"/>
              </a:rPr>
              <a:t>exp</a:t>
            </a:r>
            <a:r>
              <a:rPr lang="fr-FR" dirty="0" smtClean="0">
                <a:latin typeface="Times New Roman"/>
                <a:cs typeface="Times New Roman"/>
              </a:rPr>
              <a:t>(</a:t>
            </a:r>
            <a:r>
              <a:rPr lang="fr-FR" b="1" dirty="0" smtClean="0">
                <a:latin typeface="Times New Roman"/>
                <a:cs typeface="Times New Roman"/>
              </a:rPr>
              <a:t>n</a:t>
            </a:r>
            <a:r>
              <a:rPr lang="fr-FR" dirty="0" smtClean="0">
                <a:latin typeface="Times New Roman"/>
                <a:cs typeface="Times New Roman"/>
              </a:rPr>
              <a:t>)</a:t>
            </a:r>
            <a:endParaRPr lang="fr-FR" dirty="0">
              <a:latin typeface="Times New Roman"/>
              <a:cs typeface="Times New Roman"/>
            </a:endParaRPr>
          </a:p>
        </p:txBody>
      </p:sp>
      <p:sp>
        <p:nvSpPr>
          <p:cNvPr id="91" name="ZoneTexte 90"/>
          <p:cNvSpPr txBox="1"/>
          <p:nvPr/>
        </p:nvSpPr>
        <p:spPr>
          <a:xfrm>
            <a:off x="3886200" y="4876800"/>
            <a:ext cx="1205378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81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ymbol" charset="2"/>
                <a:cs typeface="Symbol" charset="2"/>
              </a:rPr>
              <a:t>w</a:t>
            </a:r>
            <a:r>
              <a:rPr lang="fr-FR" baseline="-25000" dirty="0" err="1" smtClean="0">
                <a:latin typeface="Times New Roman"/>
                <a:cs typeface="Times New Roman"/>
              </a:rPr>
              <a:t>PCM</a:t>
            </a:r>
            <a:r>
              <a:rPr lang="fr-FR" dirty="0" smtClean="0">
                <a:latin typeface="Times New Roman"/>
                <a:cs typeface="Times New Roman"/>
              </a:rPr>
              <a:t>(</a:t>
            </a:r>
            <a:r>
              <a:rPr lang="fr-FR" b="1" dirty="0" smtClean="0">
                <a:latin typeface="Times New Roman"/>
                <a:cs typeface="Times New Roman"/>
              </a:rPr>
              <a:t>n</a:t>
            </a:r>
            <a:r>
              <a:rPr lang="fr-FR" dirty="0" smtClean="0">
                <a:latin typeface="Times New Roman"/>
                <a:cs typeface="Times New Roman"/>
              </a:rPr>
              <a:t>)</a:t>
            </a:r>
            <a:endParaRPr lang="fr-FR" dirty="0">
              <a:latin typeface="Times New Roman"/>
              <a:cs typeface="Times New Roman"/>
            </a:endParaRPr>
          </a:p>
        </p:txBody>
      </p:sp>
      <p:grpSp>
        <p:nvGrpSpPr>
          <p:cNvPr id="97" name="Grouper 96"/>
          <p:cNvGrpSpPr/>
          <p:nvPr/>
        </p:nvGrpSpPr>
        <p:grpSpPr>
          <a:xfrm>
            <a:off x="2971800" y="3113578"/>
            <a:ext cx="3859200" cy="3200400"/>
            <a:chOff x="2846400" y="3113578"/>
            <a:chExt cx="3859200" cy="3200400"/>
          </a:xfrm>
          <a:effectLst>
            <a:reflection stA="27000" endPos="22000" dist="12700" dir="5400000" sy="-100000" algn="bl" rotWithShape="0"/>
          </a:effectLst>
        </p:grpSpPr>
        <p:pic>
          <p:nvPicPr>
            <p:cNvPr id="92" name="Image 91" descr="pic_3alpha.jpg"/>
            <p:cNvPicPr preferRelativeResize="0"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46400" y="3113578"/>
              <a:ext cx="3859200" cy="3200400"/>
            </a:xfrm>
            <a:prstGeom prst="rect">
              <a:avLst/>
            </a:prstGeom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h="38100"/>
            </a:sp3d>
          </p:spPr>
        </p:pic>
        <p:sp>
          <p:nvSpPr>
            <p:cNvPr id="93" name="ZoneTexte 92"/>
            <p:cNvSpPr txBox="1"/>
            <p:nvPr/>
          </p:nvSpPr>
          <p:spPr>
            <a:xfrm>
              <a:off x="3932769" y="5903667"/>
              <a:ext cx="39641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1" dirty="0" smtClean="0">
                  <a:solidFill>
                    <a:srgbClr val="2D2015"/>
                  </a:solidFill>
                  <a:latin typeface="Times New Roman"/>
                  <a:cs typeface="Times New Roman"/>
                </a:rPr>
                <a:t>n </a:t>
              </a:r>
              <a:r>
                <a:rPr lang="fr-FR" sz="1200" dirty="0" smtClean="0">
                  <a:solidFill>
                    <a:srgbClr val="2D2015"/>
                  </a:solidFill>
                  <a:latin typeface="Times New Roman"/>
                  <a:cs typeface="Times New Roman"/>
                </a:rPr>
                <a:t>=</a:t>
              </a:r>
              <a:endParaRPr lang="fr-FR" sz="1200" dirty="0">
                <a:solidFill>
                  <a:srgbClr val="2D2015"/>
                </a:solidFill>
                <a:latin typeface="Times New Roman"/>
                <a:cs typeface="Times New Roman"/>
              </a:endParaRPr>
            </a:p>
          </p:txBody>
        </p:sp>
      </p:grpSp>
      <p:grpSp>
        <p:nvGrpSpPr>
          <p:cNvPr id="124" name="Grouper 123"/>
          <p:cNvGrpSpPr/>
          <p:nvPr/>
        </p:nvGrpSpPr>
        <p:grpSpPr>
          <a:xfrm rot="19944680">
            <a:off x="4851943" y="4029937"/>
            <a:ext cx="368300" cy="312150"/>
            <a:chOff x="1206500" y="4648200"/>
            <a:chExt cx="546100" cy="449850"/>
          </a:xfrm>
        </p:grpSpPr>
        <p:sp>
          <p:nvSpPr>
            <p:cNvPr id="125" name="Ellipse 124"/>
            <p:cNvSpPr/>
            <p:nvPr/>
          </p:nvSpPr>
          <p:spPr bwMode="auto">
            <a:xfrm>
              <a:off x="1447800" y="4724400"/>
              <a:ext cx="126000" cy="126000"/>
            </a:xfrm>
            <a:prstGeom prst="ellipse">
              <a:avLst/>
            </a:prstGeom>
            <a:solidFill>
              <a:srgbClr val="0000FF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6" name="Ellipse 125"/>
            <p:cNvSpPr/>
            <p:nvPr/>
          </p:nvSpPr>
          <p:spPr bwMode="auto">
            <a:xfrm>
              <a:off x="1463675" y="4648200"/>
              <a:ext cx="126000" cy="126000"/>
            </a:xfrm>
            <a:prstGeom prst="ellipse">
              <a:avLst/>
            </a:prstGeom>
            <a:solidFill>
              <a:srgbClr val="DA361A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7" name="Ellipse 126"/>
            <p:cNvSpPr/>
            <p:nvPr/>
          </p:nvSpPr>
          <p:spPr bwMode="auto">
            <a:xfrm>
              <a:off x="1374775" y="4683125"/>
              <a:ext cx="126000" cy="126000"/>
            </a:xfrm>
            <a:prstGeom prst="ellipse">
              <a:avLst/>
            </a:prstGeom>
            <a:solidFill>
              <a:srgbClr val="0000FF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8" name="Ellipse 127"/>
            <p:cNvSpPr/>
            <p:nvPr/>
          </p:nvSpPr>
          <p:spPr bwMode="auto">
            <a:xfrm>
              <a:off x="1377950" y="4743450"/>
              <a:ext cx="126000" cy="126000"/>
            </a:xfrm>
            <a:prstGeom prst="ellipse">
              <a:avLst/>
            </a:prstGeom>
            <a:solidFill>
              <a:srgbClr val="DA361A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9" name="Ellipse 128"/>
            <p:cNvSpPr/>
            <p:nvPr/>
          </p:nvSpPr>
          <p:spPr bwMode="auto">
            <a:xfrm>
              <a:off x="1610725" y="4953000"/>
              <a:ext cx="126000" cy="126000"/>
            </a:xfrm>
            <a:prstGeom prst="ellipse">
              <a:avLst/>
            </a:prstGeom>
            <a:solidFill>
              <a:srgbClr val="0000FF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0" name="Ellipse 129"/>
            <p:cNvSpPr/>
            <p:nvPr/>
          </p:nvSpPr>
          <p:spPr bwMode="auto">
            <a:xfrm>
              <a:off x="1626600" y="4876800"/>
              <a:ext cx="126000" cy="126000"/>
            </a:xfrm>
            <a:prstGeom prst="ellipse">
              <a:avLst/>
            </a:prstGeom>
            <a:solidFill>
              <a:srgbClr val="DA361A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" name="Ellipse 130"/>
            <p:cNvSpPr/>
            <p:nvPr/>
          </p:nvSpPr>
          <p:spPr bwMode="auto">
            <a:xfrm>
              <a:off x="1537700" y="4911725"/>
              <a:ext cx="126000" cy="126000"/>
            </a:xfrm>
            <a:prstGeom prst="ellipse">
              <a:avLst/>
            </a:prstGeom>
            <a:solidFill>
              <a:srgbClr val="0000FF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2" name="Ellipse 131"/>
            <p:cNvSpPr/>
            <p:nvPr/>
          </p:nvSpPr>
          <p:spPr bwMode="auto">
            <a:xfrm>
              <a:off x="1540875" y="4972050"/>
              <a:ext cx="126000" cy="126000"/>
            </a:xfrm>
            <a:prstGeom prst="ellipse">
              <a:avLst/>
            </a:prstGeom>
            <a:solidFill>
              <a:srgbClr val="DA361A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3" name="Ellipse 132"/>
            <p:cNvSpPr/>
            <p:nvPr/>
          </p:nvSpPr>
          <p:spPr bwMode="auto">
            <a:xfrm>
              <a:off x="1279525" y="4953000"/>
              <a:ext cx="126000" cy="126000"/>
            </a:xfrm>
            <a:prstGeom prst="ellipse">
              <a:avLst/>
            </a:prstGeom>
            <a:solidFill>
              <a:srgbClr val="0000FF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4" name="Ellipse 133"/>
            <p:cNvSpPr/>
            <p:nvPr/>
          </p:nvSpPr>
          <p:spPr bwMode="auto">
            <a:xfrm>
              <a:off x="1295400" y="4876800"/>
              <a:ext cx="126000" cy="126000"/>
            </a:xfrm>
            <a:prstGeom prst="ellipse">
              <a:avLst/>
            </a:prstGeom>
            <a:solidFill>
              <a:srgbClr val="DA361A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5" name="Ellipse 134"/>
            <p:cNvSpPr/>
            <p:nvPr/>
          </p:nvSpPr>
          <p:spPr bwMode="auto">
            <a:xfrm>
              <a:off x="1206500" y="4911725"/>
              <a:ext cx="126000" cy="126000"/>
            </a:xfrm>
            <a:prstGeom prst="ellipse">
              <a:avLst/>
            </a:prstGeom>
            <a:solidFill>
              <a:srgbClr val="0000FF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6" name="Ellipse 135"/>
            <p:cNvSpPr/>
            <p:nvPr/>
          </p:nvSpPr>
          <p:spPr bwMode="auto">
            <a:xfrm>
              <a:off x="1209675" y="4972050"/>
              <a:ext cx="126000" cy="126000"/>
            </a:xfrm>
            <a:prstGeom prst="ellipse">
              <a:avLst/>
            </a:prstGeom>
            <a:solidFill>
              <a:srgbClr val="DA361A">
                <a:alpha val="8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63500" h="16510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/>
      <p:bldP spid="90" grpId="1"/>
      <p:bldP spid="91" grpId="0"/>
      <p:bldP spid="91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Connecteur droit 111"/>
          <p:cNvCxnSpPr/>
          <p:nvPr/>
        </p:nvCxnSpPr>
        <p:spPr bwMode="auto">
          <a:xfrm rot="10800000">
            <a:off x="5867400" y="4191002"/>
            <a:ext cx="990600" cy="533399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9" name="Connecteur droit 108"/>
          <p:cNvCxnSpPr/>
          <p:nvPr/>
        </p:nvCxnSpPr>
        <p:spPr bwMode="auto">
          <a:xfrm rot="16200000" flipV="1">
            <a:off x="8077200" y="2057400"/>
            <a:ext cx="990600" cy="762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6" name="Connecteur droit 105"/>
          <p:cNvCxnSpPr/>
          <p:nvPr/>
        </p:nvCxnSpPr>
        <p:spPr bwMode="auto">
          <a:xfrm>
            <a:off x="5029200" y="3657600"/>
            <a:ext cx="3581400" cy="1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PCM : nombre de </a:t>
            </a:r>
            <a:r>
              <a:rPr lang="fr-FR" sz="3600" dirty="0" err="1" smtClean="0">
                <a:latin typeface="Baskerville"/>
                <a:cs typeface="Baskerville"/>
              </a:rPr>
              <a:t>backbones</a:t>
            </a:r>
            <a:endParaRPr lang="fr-FR" sz="3600" dirty="0">
              <a:latin typeface="Baskerville"/>
              <a:cs typeface="Baskerville"/>
            </a:endParaRPr>
          </a:p>
        </p:txBody>
      </p:sp>
      <p:cxnSp>
        <p:nvCxnSpPr>
          <p:cNvPr id="59" name="Connecteur droit 58"/>
          <p:cNvCxnSpPr/>
          <p:nvPr/>
        </p:nvCxnSpPr>
        <p:spPr bwMode="auto">
          <a:xfrm rot="16200000" flipH="1">
            <a:off x="5276852" y="1720852"/>
            <a:ext cx="3073398" cy="1858431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Connecteur droit 59"/>
          <p:cNvCxnSpPr/>
          <p:nvPr/>
        </p:nvCxnSpPr>
        <p:spPr bwMode="auto">
          <a:xfrm flipV="1">
            <a:off x="5884333" y="2650068"/>
            <a:ext cx="2717800" cy="1545165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4" name="Connecteur droit 63"/>
          <p:cNvCxnSpPr/>
          <p:nvPr/>
        </p:nvCxnSpPr>
        <p:spPr bwMode="auto">
          <a:xfrm flipV="1">
            <a:off x="5016500" y="1109133"/>
            <a:ext cx="2722033" cy="154516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5" name="Connecteur droit 64"/>
          <p:cNvCxnSpPr/>
          <p:nvPr/>
        </p:nvCxnSpPr>
        <p:spPr bwMode="auto">
          <a:xfrm>
            <a:off x="5884336" y="1109134"/>
            <a:ext cx="1854197" cy="4233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6" name="Connecteur droit 65"/>
          <p:cNvCxnSpPr/>
          <p:nvPr/>
        </p:nvCxnSpPr>
        <p:spPr bwMode="auto">
          <a:xfrm rot="5400000" flipH="1" flipV="1">
            <a:off x="4674660" y="1450977"/>
            <a:ext cx="1551517" cy="86783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8" name="Connecteur droit 67"/>
          <p:cNvCxnSpPr/>
          <p:nvPr/>
        </p:nvCxnSpPr>
        <p:spPr bwMode="auto">
          <a:xfrm flipV="1">
            <a:off x="5875870" y="4191001"/>
            <a:ext cx="1866897" cy="12699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1" name="Connecteur droit 90"/>
          <p:cNvCxnSpPr/>
          <p:nvPr/>
        </p:nvCxnSpPr>
        <p:spPr bwMode="auto">
          <a:xfrm rot="5400000" flipH="1" flipV="1">
            <a:off x="4572000" y="2133601"/>
            <a:ext cx="990601" cy="762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4" name="Connecteur droit 93"/>
          <p:cNvCxnSpPr/>
          <p:nvPr/>
        </p:nvCxnSpPr>
        <p:spPr bwMode="auto">
          <a:xfrm flipV="1">
            <a:off x="5105400" y="1066800"/>
            <a:ext cx="762000" cy="609602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8" name="Connecteur droit 97"/>
          <p:cNvCxnSpPr/>
          <p:nvPr/>
        </p:nvCxnSpPr>
        <p:spPr bwMode="auto">
          <a:xfrm rot="10800000">
            <a:off x="6781800" y="685801"/>
            <a:ext cx="990600" cy="380999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FF0000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1" name="Connecteur droit 100"/>
          <p:cNvCxnSpPr/>
          <p:nvPr/>
        </p:nvCxnSpPr>
        <p:spPr bwMode="auto">
          <a:xfrm flipV="1">
            <a:off x="7782983" y="3657600"/>
            <a:ext cx="827617" cy="55456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03" name="Connecteur droit 102"/>
          <p:cNvCxnSpPr/>
          <p:nvPr/>
        </p:nvCxnSpPr>
        <p:spPr bwMode="auto">
          <a:xfrm>
            <a:off x="5029200" y="3657601"/>
            <a:ext cx="838200" cy="533399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rgbClr val="0000FF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9" name="Ellipse 78"/>
          <p:cNvSpPr/>
          <p:nvPr/>
        </p:nvSpPr>
        <p:spPr bwMode="auto">
          <a:xfrm>
            <a:off x="7508875" y="878417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0" name="Ellipse 79"/>
          <p:cNvSpPr/>
          <p:nvPr/>
        </p:nvSpPr>
        <p:spPr bwMode="auto">
          <a:xfrm>
            <a:off x="8382000" y="2418292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1" name="Ellipse 80"/>
          <p:cNvSpPr/>
          <p:nvPr/>
        </p:nvSpPr>
        <p:spPr bwMode="auto">
          <a:xfrm>
            <a:off x="7512050" y="39624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2" name="Ellipse 81"/>
          <p:cNvSpPr/>
          <p:nvPr/>
        </p:nvSpPr>
        <p:spPr bwMode="auto">
          <a:xfrm>
            <a:off x="5657850" y="39624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Ellipse 82"/>
          <p:cNvSpPr/>
          <p:nvPr/>
        </p:nvSpPr>
        <p:spPr bwMode="auto">
          <a:xfrm>
            <a:off x="4787900" y="2424642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" name="Ellipse 83"/>
          <p:cNvSpPr/>
          <p:nvPr/>
        </p:nvSpPr>
        <p:spPr bwMode="auto">
          <a:xfrm>
            <a:off x="5657850" y="884767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5" name="Ellipse 84"/>
          <p:cNvSpPr/>
          <p:nvPr/>
        </p:nvSpPr>
        <p:spPr bwMode="auto">
          <a:xfrm>
            <a:off x="4800600" y="3429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6" name="Ellipse 85"/>
          <p:cNvSpPr/>
          <p:nvPr/>
        </p:nvSpPr>
        <p:spPr bwMode="auto">
          <a:xfrm>
            <a:off x="4876800" y="14478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7" name="Ellipse 86"/>
          <p:cNvSpPr/>
          <p:nvPr/>
        </p:nvSpPr>
        <p:spPr bwMode="auto">
          <a:xfrm>
            <a:off x="6553200" y="4572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8" name="Ellipse 87"/>
          <p:cNvSpPr/>
          <p:nvPr/>
        </p:nvSpPr>
        <p:spPr bwMode="auto">
          <a:xfrm>
            <a:off x="8305800" y="13716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9" name="Ellipse 88"/>
          <p:cNvSpPr/>
          <p:nvPr/>
        </p:nvSpPr>
        <p:spPr bwMode="auto">
          <a:xfrm>
            <a:off x="8382000" y="3429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90" name="Ellipse 89"/>
          <p:cNvSpPr/>
          <p:nvPr/>
        </p:nvSpPr>
        <p:spPr bwMode="auto">
          <a:xfrm>
            <a:off x="6629400" y="44958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115" name="Grouper 114"/>
          <p:cNvGrpSpPr/>
          <p:nvPr/>
        </p:nvGrpSpPr>
        <p:grpSpPr>
          <a:xfrm>
            <a:off x="152400" y="5079999"/>
            <a:ext cx="7924800" cy="1143000"/>
            <a:chOff x="152400" y="5156199"/>
            <a:chExt cx="7924800" cy="1143000"/>
          </a:xfrm>
          <a:effectLst/>
        </p:grpSpPr>
        <p:sp>
          <p:nvSpPr>
            <p:cNvPr id="28" name="Rectangle 27"/>
            <p:cNvSpPr/>
            <p:nvPr/>
          </p:nvSpPr>
          <p:spPr bwMode="auto">
            <a:xfrm>
              <a:off x="152400" y="5156199"/>
              <a:ext cx="7924800" cy="1143000"/>
            </a:xfrm>
            <a:prstGeom prst="rect">
              <a:avLst/>
            </a:prstGeom>
            <a:gradFill>
              <a:gsLst>
                <a:gs pos="42000">
                  <a:srgbClr val="846F64"/>
                </a:gs>
                <a:gs pos="100000">
                  <a:srgbClr val="A99E96"/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114" name="Image 113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524930" y="5299046"/>
              <a:ext cx="7239000" cy="796954"/>
            </a:xfrm>
            <a:prstGeom prst="rect">
              <a:avLst/>
            </a:prstGeom>
            <a:effectLst>
              <a:outerShdw blurRad="50800" dist="50800" dir="2700000">
                <a:srgbClr val="000000">
                  <a:alpha val="78000"/>
                </a:srgbClr>
              </a:outerShdw>
            </a:effectLst>
          </p:spPr>
        </p:pic>
      </p:grpSp>
      <p:sp>
        <p:nvSpPr>
          <p:cNvPr id="116" name="Espace réservé de la date 1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117" name="Espace réservé du numéro de diapositive 1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118" name="Espace réservé du pied de page 1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grpSp>
        <p:nvGrpSpPr>
          <p:cNvPr id="121" name="Grouper 120"/>
          <p:cNvGrpSpPr/>
          <p:nvPr/>
        </p:nvGrpSpPr>
        <p:grpSpPr>
          <a:xfrm>
            <a:off x="304800" y="1447801"/>
            <a:ext cx="2743200" cy="1219200"/>
            <a:chOff x="304800" y="1447801"/>
            <a:chExt cx="2743200" cy="1219200"/>
          </a:xfrm>
        </p:grpSpPr>
        <p:sp>
          <p:nvSpPr>
            <p:cNvPr id="119" name="Rectangle 118"/>
            <p:cNvSpPr/>
            <p:nvPr/>
          </p:nvSpPr>
          <p:spPr bwMode="auto">
            <a:xfrm>
              <a:off x="304800" y="1447801"/>
              <a:ext cx="2362200" cy="1219200"/>
            </a:xfrm>
            <a:prstGeom prst="rect">
              <a:avLst/>
            </a:prstGeom>
            <a:gradFill>
              <a:gsLst>
                <a:gs pos="42000">
                  <a:srgbClr val="846F64"/>
                </a:gs>
                <a:gs pos="100000">
                  <a:srgbClr val="A99E96"/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381000" y="1524000"/>
              <a:ext cx="2667000" cy="1015663"/>
            </a:xfrm>
            <a:prstGeom prst="rect">
              <a:avLst/>
            </a:prstGeom>
            <a:noFill/>
            <a:effectLst>
              <a:outerShdw blurRad="50800" dist="50800" dir="2700000">
                <a:srgbClr val="000000">
                  <a:alpha val="79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marL="57150" indent="-514350">
                <a:spcAft>
                  <a:spcPts val="600"/>
                </a:spcAft>
              </a:pPr>
              <a:r>
                <a:rPr lang="fr-FR" sz="2000" dirty="0" smtClean="0">
                  <a:solidFill>
                    <a:srgbClr val="F9F2E8"/>
                  </a:solidFill>
                  <a:latin typeface="Times New Roman"/>
                  <a:cs typeface="Times New Roman"/>
                </a:rPr>
                <a:t>Application : détermination du nombre de boucles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Ellipse 394"/>
          <p:cNvSpPr/>
          <p:nvPr/>
        </p:nvSpPr>
        <p:spPr bwMode="auto">
          <a:xfrm>
            <a:off x="2324100" y="2675466"/>
            <a:ext cx="457200" cy="457200"/>
          </a:xfrm>
          <a:prstGeom prst="ellips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PCM : facteur combinatoire coloré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sp>
        <p:nvSpPr>
          <p:cNvPr id="28" name="Rectangle 27"/>
          <p:cNvSpPr/>
          <p:nvPr/>
        </p:nvSpPr>
        <p:spPr bwMode="auto">
          <a:xfrm>
            <a:off x="228600" y="990600"/>
            <a:ext cx="6400800" cy="9144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" name="ZoneTexte 541"/>
          <p:cNvSpPr txBox="1"/>
          <p:nvPr/>
        </p:nvSpPr>
        <p:spPr>
          <a:xfrm>
            <a:off x="533400" y="1219200"/>
            <a:ext cx="6096000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C = 4, N</a:t>
            </a:r>
            <a:r>
              <a:rPr lang="fr-FR" i="1" baseline="-25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1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9, </a:t>
            </a: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i="1" baseline="-25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2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4, </a:t>
            </a: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i="1" baseline="-25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3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7, </a:t>
            </a: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i="1" baseline="-25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4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4, </a:t>
            </a:r>
            <a:r>
              <a:rPr lang="fr-FR" b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…</a:t>
            </a:r>
          </a:p>
        </p:txBody>
      </p:sp>
      <p:sp>
        <p:nvSpPr>
          <p:cNvPr id="367" name="Ellipse 366"/>
          <p:cNvSpPr/>
          <p:nvPr/>
        </p:nvSpPr>
        <p:spPr bwMode="auto">
          <a:xfrm>
            <a:off x="4953000" y="2743200"/>
            <a:ext cx="457200" cy="457200"/>
          </a:xfrm>
          <a:prstGeom prst="ellipse">
            <a:avLst/>
          </a:prstGeom>
          <a:solidFill>
            <a:srgbClr val="8F5F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" name="Ellipse 367"/>
          <p:cNvSpPr/>
          <p:nvPr/>
        </p:nvSpPr>
        <p:spPr bwMode="auto">
          <a:xfrm>
            <a:off x="5600700" y="2675466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9" name="Ellipse 368"/>
          <p:cNvSpPr/>
          <p:nvPr/>
        </p:nvSpPr>
        <p:spPr bwMode="auto">
          <a:xfrm>
            <a:off x="6534150" y="2675466"/>
            <a:ext cx="457200" cy="45720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0" name="Ellipse 369"/>
          <p:cNvSpPr/>
          <p:nvPr/>
        </p:nvSpPr>
        <p:spPr bwMode="auto">
          <a:xfrm>
            <a:off x="7239000" y="2675466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1" name="Ellipse 370"/>
          <p:cNvSpPr/>
          <p:nvPr/>
        </p:nvSpPr>
        <p:spPr bwMode="auto">
          <a:xfrm>
            <a:off x="6915150" y="2514600"/>
            <a:ext cx="457200" cy="457200"/>
          </a:xfrm>
          <a:prstGeom prst="ellipse">
            <a:avLst/>
          </a:prstGeom>
          <a:solidFill>
            <a:srgbClr val="8F5F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6" name="Ellipse 365"/>
          <p:cNvSpPr/>
          <p:nvPr/>
        </p:nvSpPr>
        <p:spPr bwMode="auto">
          <a:xfrm>
            <a:off x="3962400" y="2675466"/>
            <a:ext cx="457200" cy="45720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3" name="Ellipse 362"/>
          <p:cNvSpPr/>
          <p:nvPr/>
        </p:nvSpPr>
        <p:spPr bwMode="auto">
          <a:xfrm>
            <a:off x="1504950" y="2675466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2" name="Ellipse 391"/>
          <p:cNvSpPr/>
          <p:nvPr/>
        </p:nvSpPr>
        <p:spPr bwMode="auto">
          <a:xfrm>
            <a:off x="3143250" y="2675466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2438400" y="28194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5029200" y="29718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5562600" y="29718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6686550" y="27432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7239000" y="29718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1" name="Ellipse 40"/>
          <p:cNvSpPr/>
          <p:nvPr/>
        </p:nvSpPr>
        <p:spPr bwMode="auto">
          <a:xfrm>
            <a:off x="7067550" y="2895600"/>
            <a:ext cx="457200" cy="45720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Ellipse 41"/>
          <p:cNvSpPr/>
          <p:nvPr/>
        </p:nvSpPr>
        <p:spPr bwMode="auto">
          <a:xfrm>
            <a:off x="4114800" y="2895600"/>
            <a:ext cx="457200" cy="457200"/>
          </a:xfrm>
          <a:prstGeom prst="ellipse">
            <a:avLst/>
          </a:prstGeom>
          <a:solidFill>
            <a:srgbClr val="8F5F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4" name="Ellipse 43"/>
          <p:cNvSpPr/>
          <p:nvPr/>
        </p:nvSpPr>
        <p:spPr bwMode="auto">
          <a:xfrm>
            <a:off x="3200400" y="2819400"/>
            <a:ext cx="457200" cy="457200"/>
          </a:xfrm>
          <a:prstGeom prst="ellipse">
            <a:avLst/>
          </a:prstGeom>
          <a:solidFill>
            <a:srgbClr val="8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6" name="Ellipse 45"/>
          <p:cNvSpPr/>
          <p:nvPr/>
        </p:nvSpPr>
        <p:spPr bwMode="auto">
          <a:xfrm>
            <a:off x="5086350" y="25908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7" name="Ellipse 46"/>
          <p:cNvSpPr/>
          <p:nvPr/>
        </p:nvSpPr>
        <p:spPr bwMode="auto">
          <a:xfrm>
            <a:off x="5314950" y="3048000"/>
            <a:ext cx="457200" cy="457200"/>
          </a:xfrm>
          <a:prstGeom prst="ellipse">
            <a:avLst/>
          </a:prstGeom>
          <a:solidFill>
            <a:srgbClr val="8F5F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8" name="Ellipse 47"/>
          <p:cNvSpPr/>
          <p:nvPr/>
        </p:nvSpPr>
        <p:spPr bwMode="auto">
          <a:xfrm>
            <a:off x="531495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" name="Ellipse 48"/>
          <p:cNvSpPr/>
          <p:nvPr/>
        </p:nvSpPr>
        <p:spPr bwMode="auto">
          <a:xfrm>
            <a:off x="6610350" y="2971800"/>
            <a:ext cx="457200" cy="457200"/>
          </a:xfrm>
          <a:prstGeom prst="ellipse">
            <a:avLst/>
          </a:prstGeom>
          <a:solidFill>
            <a:srgbClr val="8F5F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6858000" y="31242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1" name="Ellipse 50"/>
          <p:cNvSpPr/>
          <p:nvPr/>
        </p:nvSpPr>
        <p:spPr bwMode="auto">
          <a:xfrm>
            <a:off x="4171950" y="2667000"/>
            <a:ext cx="457200" cy="457200"/>
          </a:xfrm>
          <a:prstGeom prst="ellipse">
            <a:avLst/>
          </a:prstGeom>
          <a:solidFill>
            <a:srgbClr val="8F5F2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66675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" name="Grouper 42"/>
          <p:cNvGrpSpPr/>
          <p:nvPr/>
        </p:nvGrpSpPr>
        <p:grpSpPr>
          <a:xfrm>
            <a:off x="228600" y="4038600"/>
            <a:ext cx="8763000" cy="1828800"/>
            <a:chOff x="228600" y="4267200"/>
            <a:chExt cx="8763000" cy="1828800"/>
          </a:xfrm>
        </p:grpSpPr>
        <p:sp>
          <p:nvSpPr>
            <p:cNvPr id="373" name="Rectangle 372"/>
            <p:cNvSpPr/>
            <p:nvPr/>
          </p:nvSpPr>
          <p:spPr bwMode="auto">
            <a:xfrm>
              <a:off x="228600" y="4267200"/>
              <a:ext cx="8763000" cy="1828800"/>
            </a:xfrm>
            <a:prstGeom prst="rect">
              <a:avLst/>
            </a:prstGeom>
            <a:gradFill>
              <a:gsLst>
                <a:gs pos="42000">
                  <a:srgbClr val="846F64"/>
                </a:gs>
                <a:gs pos="100000">
                  <a:srgbClr val="A99E96"/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pic>
          <p:nvPicPr>
            <p:cNvPr id="35" name="Image 34" descr="latex-image-1.pdf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tretch>
                  <a:fillRect/>
                </a:stretch>
              </p:blipFill>
            </mc:Choice>
            <mc:Fallback>
              <p:blipFill>
                <a:blip r:embed="rId3"/>
                <a:stretch>
                  <a:fillRect/>
                </a:stretch>
              </p:blipFill>
            </mc:Fallback>
          </mc:AlternateContent>
          <p:spPr>
            <a:xfrm>
              <a:off x="426920" y="4686300"/>
              <a:ext cx="8366360" cy="990600"/>
            </a:xfrm>
            <a:prstGeom prst="rect">
              <a:avLst/>
            </a:prstGeom>
            <a:effectLst>
              <a:outerShdw blurRad="50800" dist="50800" dir="2700000">
                <a:srgbClr val="000000">
                  <a:alpha val="78000"/>
                </a:srgbClr>
              </a:outerShdw>
            </a:effectLst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Distillation dans la PCM colorée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  <p:grpSp>
        <p:nvGrpSpPr>
          <p:cNvPr id="53" name="Grouper 52"/>
          <p:cNvGrpSpPr/>
          <p:nvPr/>
        </p:nvGrpSpPr>
        <p:grpSpPr>
          <a:xfrm>
            <a:off x="5943600" y="2209800"/>
            <a:ext cx="3048000" cy="685800"/>
            <a:chOff x="5943600" y="685800"/>
            <a:chExt cx="3048000" cy="685800"/>
          </a:xfrm>
        </p:grpSpPr>
        <p:sp>
          <p:nvSpPr>
            <p:cNvPr id="28" name="Rectangle 27"/>
            <p:cNvSpPr/>
            <p:nvPr/>
          </p:nvSpPr>
          <p:spPr bwMode="auto">
            <a:xfrm>
              <a:off x="5943600" y="685800"/>
              <a:ext cx="3048000" cy="685800"/>
            </a:xfrm>
            <a:prstGeom prst="rect">
              <a:avLst/>
            </a:prstGeom>
            <a:gradFill>
              <a:gsLst>
                <a:gs pos="42000">
                  <a:srgbClr val="846F64"/>
                </a:gs>
                <a:gs pos="100000">
                  <a:srgbClr val="A99E96"/>
                </a:gs>
              </a:gsLst>
            </a:gradFill>
            <a:ln>
              <a:headEnd type="none" w="med" len="med"/>
              <a:tailEnd type="none" w="med" len="me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0000" endA="300" endPos="55000" dir="5400000" sy="-100000" algn="bl" rotWithShape="0"/>
            </a:effectLst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42" name="ZoneTexte 541"/>
            <p:cNvSpPr txBox="1"/>
            <p:nvPr/>
          </p:nvSpPr>
          <p:spPr>
            <a:xfrm>
              <a:off x="6019800" y="762000"/>
              <a:ext cx="2895600" cy="461665"/>
            </a:xfrm>
            <a:prstGeom prst="rect">
              <a:avLst/>
            </a:prstGeom>
            <a:noFill/>
            <a:effectLst>
              <a:outerShdw blurRad="50800" dist="50800" dir="2700000">
                <a:srgbClr val="000000">
                  <a:alpha val="79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indent="-457200">
                <a:spcAft>
                  <a:spcPts val="1800"/>
                </a:spcAft>
              </a:pPr>
              <a:r>
                <a:rPr lang="fr-FR" i="1" dirty="0" err="1" smtClean="0">
                  <a:solidFill>
                    <a:srgbClr val="F9F2E8"/>
                  </a:solidFill>
                  <a:latin typeface="Times New Roman"/>
                  <a:cs typeface="Times New Roman"/>
                </a:rPr>
                <a:t>N</a:t>
              </a:r>
              <a:r>
                <a:rPr lang="fr-FR" baseline="-25000" dirty="0" err="1" smtClean="0">
                  <a:solidFill>
                    <a:srgbClr val="F9F2E8"/>
                  </a:solidFill>
                  <a:latin typeface="Times New Roman"/>
                  <a:cs typeface="Times New Roman"/>
                </a:rPr>
                <a:t>bleu</a:t>
              </a:r>
              <a:r>
                <a:rPr lang="fr-FR" dirty="0" smtClean="0">
                  <a:solidFill>
                    <a:srgbClr val="F9F2E8"/>
                  </a:solidFill>
                  <a:latin typeface="Times New Roman"/>
                  <a:cs typeface="Times New Roman"/>
                </a:rPr>
                <a:t> =  8, </a:t>
              </a:r>
              <a:r>
                <a:rPr lang="fr-FR" i="1" dirty="0" err="1" smtClean="0">
                  <a:solidFill>
                    <a:srgbClr val="F9F2E8"/>
                  </a:solidFill>
                  <a:latin typeface="Times New Roman"/>
                  <a:cs typeface="Times New Roman"/>
                </a:rPr>
                <a:t>N</a:t>
              </a:r>
              <a:r>
                <a:rPr lang="fr-FR" baseline="-25000" dirty="0" err="1" smtClean="0">
                  <a:solidFill>
                    <a:srgbClr val="F9F2E8"/>
                  </a:solidFill>
                  <a:latin typeface="Times New Roman"/>
                  <a:cs typeface="Times New Roman"/>
                </a:rPr>
                <a:t>rouge</a:t>
              </a:r>
              <a:r>
                <a:rPr lang="fr-FR" dirty="0" smtClean="0">
                  <a:solidFill>
                    <a:srgbClr val="F9F2E8"/>
                  </a:solidFill>
                  <a:latin typeface="Times New Roman"/>
                  <a:cs typeface="Times New Roman"/>
                </a:rPr>
                <a:t> =  12</a:t>
              </a:r>
            </a:p>
          </p:txBody>
        </p:sp>
      </p:grpSp>
      <p:pic>
        <p:nvPicPr>
          <p:cNvPr id="45" name="Image 44" descr="distil_FH_RB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362200" y="3124201"/>
            <a:ext cx="4061000" cy="3138376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reflection stA="22000" endPos="24000" dist="12700" dir="5400000" sy="-100000" algn="bl" rotWithShape="0"/>
          </a:effectLst>
          <a:scene3d>
            <a:camera prst="orthographicFront"/>
            <a:lightRig rig="threePt" dir="t"/>
          </a:scene3d>
          <a:sp3d>
            <a:bevelT h="38100"/>
          </a:sp3d>
        </p:spPr>
      </p:pic>
      <p:cxnSp>
        <p:nvCxnSpPr>
          <p:cNvPr id="77" name="Connecteur droit 76"/>
          <p:cNvCxnSpPr/>
          <p:nvPr/>
        </p:nvCxnSpPr>
        <p:spPr bwMode="auto">
          <a:xfrm rot="16200000" flipV="1">
            <a:off x="304801" y="1447802"/>
            <a:ext cx="1219201" cy="1066799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0" name="Connecteur droit 79"/>
          <p:cNvCxnSpPr/>
          <p:nvPr/>
        </p:nvCxnSpPr>
        <p:spPr bwMode="auto">
          <a:xfrm flipV="1">
            <a:off x="1981200" y="1371600"/>
            <a:ext cx="4267200" cy="1219202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2" name="Connecteur droit 81"/>
          <p:cNvCxnSpPr/>
          <p:nvPr/>
        </p:nvCxnSpPr>
        <p:spPr bwMode="auto">
          <a:xfrm rot="5400000" flipH="1" flipV="1">
            <a:off x="1904999" y="1981201"/>
            <a:ext cx="1219202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4" name="Connecteur droit 83"/>
          <p:cNvCxnSpPr/>
          <p:nvPr/>
        </p:nvCxnSpPr>
        <p:spPr bwMode="auto">
          <a:xfrm rot="16200000" flipV="1">
            <a:off x="1904999" y="1447801"/>
            <a:ext cx="1219202" cy="10668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6" name="Connecteur droit 85"/>
          <p:cNvCxnSpPr/>
          <p:nvPr/>
        </p:nvCxnSpPr>
        <p:spPr bwMode="auto">
          <a:xfrm rot="5400000" flipH="1" flipV="1">
            <a:off x="3505199" y="1447801"/>
            <a:ext cx="1219202" cy="10668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8" name="Connecteur droit 87"/>
          <p:cNvCxnSpPr/>
          <p:nvPr/>
        </p:nvCxnSpPr>
        <p:spPr bwMode="auto">
          <a:xfrm rot="10800000">
            <a:off x="1447800" y="1371600"/>
            <a:ext cx="2667000" cy="1219202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0" name="Connecteur droit 89"/>
          <p:cNvCxnSpPr/>
          <p:nvPr/>
        </p:nvCxnSpPr>
        <p:spPr bwMode="auto">
          <a:xfrm rot="10800000">
            <a:off x="2514600" y="1371600"/>
            <a:ext cx="2667000" cy="12192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2" name="Connecteur droit 91"/>
          <p:cNvCxnSpPr/>
          <p:nvPr/>
        </p:nvCxnSpPr>
        <p:spPr bwMode="auto">
          <a:xfrm rot="5400000" flipH="1" flipV="1">
            <a:off x="4838699" y="1714501"/>
            <a:ext cx="1219202" cy="5334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4" name="Connecteur droit 93"/>
          <p:cNvCxnSpPr/>
          <p:nvPr/>
        </p:nvCxnSpPr>
        <p:spPr bwMode="auto">
          <a:xfrm rot="16200000" flipV="1">
            <a:off x="1142999" y="1752601"/>
            <a:ext cx="1143002" cy="5334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70" name="Ellipse 369"/>
          <p:cNvSpPr/>
          <p:nvPr/>
        </p:nvSpPr>
        <p:spPr bwMode="auto">
          <a:xfrm>
            <a:off x="17526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3" name="Ellipse 362"/>
          <p:cNvSpPr/>
          <p:nvPr/>
        </p:nvSpPr>
        <p:spPr bwMode="auto">
          <a:xfrm>
            <a:off x="1219200" y="23622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6858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0" name="Ellipse 49"/>
          <p:cNvSpPr/>
          <p:nvPr/>
        </p:nvSpPr>
        <p:spPr bwMode="auto">
          <a:xfrm>
            <a:off x="12192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2" name="Ellipse 51"/>
          <p:cNvSpPr/>
          <p:nvPr/>
        </p:nvSpPr>
        <p:spPr bwMode="auto">
          <a:xfrm>
            <a:off x="1524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2" name="Ellipse 61"/>
          <p:cNvSpPr/>
          <p:nvPr/>
        </p:nvSpPr>
        <p:spPr bwMode="auto">
          <a:xfrm>
            <a:off x="38862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3" name="Ellipse 62"/>
          <p:cNvSpPr/>
          <p:nvPr/>
        </p:nvSpPr>
        <p:spPr bwMode="auto">
          <a:xfrm>
            <a:off x="28194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4" name="Ellipse 63"/>
          <p:cNvSpPr/>
          <p:nvPr/>
        </p:nvSpPr>
        <p:spPr bwMode="auto">
          <a:xfrm>
            <a:off x="33528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5" name="Ellipse 64"/>
          <p:cNvSpPr/>
          <p:nvPr/>
        </p:nvSpPr>
        <p:spPr bwMode="auto">
          <a:xfrm>
            <a:off x="22860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60198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49530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54864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69" name="Ellipse 68"/>
          <p:cNvSpPr/>
          <p:nvPr/>
        </p:nvSpPr>
        <p:spPr bwMode="auto">
          <a:xfrm>
            <a:off x="4419600" y="1143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0" name="Ellipse 69"/>
          <p:cNvSpPr/>
          <p:nvPr/>
        </p:nvSpPr>
        <p:spPr bwMode="auto">
          <a:xfrm>
            <a:off x="1752600" y="23622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1" name="Ellipse 70"/>
          <p:cNvSpPr/>
          <p:nvPr/>
        </p:nvSpPr>
        <p:spPr bwMode="auto">
          <a:xfrm>
            <a:off x="2286000" y="23622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2819400" y="23622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3" name="Ellipse 72"/>
          <p:cNvSpPr/>
          <p:nvPr/>
        </p:nvSpPr>
        <p:spPr bwMode="auto">
          <a:xfrm>
            <a:off x="3352800" y="23622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4" name="Ellipse 73"/>
          <p:cNvSpPr/>
          <p:nvPr/>
        </p:nvSpPr>
        <p:spPr bwMode="auto">
          <a:xfrm>
            <a:off x="3886200" y="23622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5" name="Ellipse 74"/>
          <p:cNvSpPr/>
          <p:nvPr/>
        </p:nvSpPr>
        <p:spPr bwMode="auto">
          <a:xfrm>
            <a:off x="4419600" y="23622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6" name="Ellipse 75"/>
          <p:cNvSpPr/>
          <p:nvPr/>
        </p:nvSpPr>
        <p:spPr bwMode="auto">
          <a:xfrm>
            <a:off x="4953000" y="2362200"/>
            <a:ext cx="457200" cy="457200"/>
          </a:xfrm>
          <a:prstGeom prst="ellipse">
            <a:avLst/>
          </a:prstGeom>
          <a:solidFill>
            <a:srgbClr val="243CD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La Percolation de Champ Moyen (PCM)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cxnSp>
        <p:nvCxnSpPr>
          <p:cNvPr id="41" name="Connecteur droit 40"/>
          <p:cNvCxnSpPr/>
          <p:nvPr/>
        </p:nvCxnSpPr>
        <p:spPr bwMode="auto">
          <a:xfrm>
            <a:off x="1934633" y="1884891"/>
            <a:ext cx="2726267" cy="15367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Connecteur droit 53"/>
          <p:cNvCxnSpPr/>
          <p:nvPr/>
        </p:nvCxnSpPr>
        <p:spPr bwMode="auto">
          <a:xfrm rot="16200000" flipH="1">
            <a:off x="3452287" y="2212977"/>
            <a:ext cx="1545163" cy="872064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Connecteur droit 56"/>
          <p:cNvCxnSpPr/>
          <p:nvPr/>
        </p:nvCxnSpPr>
        <p:spPr bwMode="auto">
          <a:xfrm rot="5400000" flipH="1" flipV="1">
            <a:off x="3456518" y="3762378"/>
            <a:ext cx="1540932" cy="867829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Connecteur droit 59"/>
          <p:cNvCxnSpPr/>
          <p:nvPr/>
        </p:nvCxnSpPr>
        <p:spPr bwMode="auto">
          <a:xfrm flipV="1">
            <a:off x="1172633" y="3417358"/>
            <a:ext cx="3368675" cy="740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Connecteur droit 60"/>
          <p:cNvCxnSpPr/>
          <p:nvPr/>
        </p:nvCxnSpPr>
        <p:spPr bwMode="auto">
          <a:xfrm rot="5400000">
            <a:off x="2250018" y="3423706"/>
            <a:ext cx="3081867" cy="4236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5" name="Connecteur droit 64"/>
          <p:cNvCxnSpPr/>
          <p:nvPr/>
        </p:nvCxnSpPr>
        <p:spPr bwMode="auto">
          <a:xfrm rot="16200000" flipH="1">
            <a:off x="1327152" y="2496610"/>
            <a:ext cx="3073398" cy="1858431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9" name="Connecteur droit 68"/>
          <p:cNvCxnSpPr/>
          <p:nvPr/>
        </p:nvCxnSpPr>
        <p:spPr bwMode="auto">
          <a:xfrm flipV="1">
            <a:off x="1934633" y="3425826"/>
            <a:ext cx="2717800" cy="1545165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3" name="Connecteur droit 72"/>
          <p:cNvCxnSpPr/>
          <p:nvPr/>
        </p:nvCxnSpPr>
        <p:spPr bwMode="auto">
          <a:xfrm rot="5400000">
            <a:off x="387353" y="3419478"/>
            <a:ext cx="3077631" cy="16935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8" name="Connecteur droit 77"/>
          <p:cNvCxnSpPr/>
          <p:nvPr/>
        </p:nvCxnSpPr>
        <p:spPr bwMode="auto">
          <a:xfrm rot="5400000" flipH="1" flipV="1">
            <a:off x="1322916" y="2496608"/>
            <a:ext cx="3077634" cy="18542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1" name="Connecteur droit 80"/>
          <p:cNvCxnSpPr/>
          <p:nvPr/>
        </p:nvCxnSpPr>
        <p:spPr bwMode="auto">
          <a:xfrm>
            <a:off x="1066800" y="3430058"/>
            <a:ext cx="2726267" cy="15367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4" name="Connecteur droit 83"/>
          <p:cNvCxnSpPr/>
          <p:nvPr/>
        </p:nvCxnSpPr>
        <p:spPr bwMode="auto">
          <a:xfrm flipV="1">
            <a:off x="1066800" y="1884891"/>
            <a:ext cx="2722033" cy="154516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8" name="Connecteur droit 87"/>
          <p:cNvCxnSpPr/>
          <p:nvPr/>
        </p:nvCxnSpPr>
        <p:spPr bwMode="auto">
          <a:xfrm>
            <a:off x="1934636" y="1884892"/>
            <a:ext cx="1854197" cy="4233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1" name="Connecteur droit 90"/>
          <p:cNvCxnSpPr/>
          <p:nvPr/>
        </p:nvCxnSpPr>
        <p:spPr bwMode="auto">
          <a:xfrm rot="5400000" flipH="1" flipV="1">
            <a:off x="724960" y="2226735"/>
            <a:ext cx="1551517" cy="86783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4" name="Connecteur droit 93"/>
          <p:cNvCxnSpPr/>
          <p:nvPr/>
        </p:nvCxnSpPr>
        <p:spPr bwMode="auto">
          <a:xfrm rot="16200000" flipH="1">
            <a:off x="738716" y="3758140"/>
            <a:ext cx="1524001" cy="867833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7" name="Connecteur droit 96"/>
          <p:cNvCxnSpPr/>
          <p:nvPr/>
        </p:nvCxnSpPr>
        <p:spPr bwMode="auto">
          <a:xfrm flipV="1">
            <a:off x="1926170" y="4966759"/>
            <a:ext cx="1866897" cy="12699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5" name="Ellipse 34"/>
          <p:cNvSpPr/>
          <p:nvPr/>
        </p:nvSpPr>
        <p:spPr bwMode="auto">
          <a:xfrm>
            <a:off x="3559175" y="1654175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4432300" y="319405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3562350" y="4738158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1708150" y="4738158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838200" y="32004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1708150" y="1660525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32" name="Grouper 31"/>
          <p:cNvGrpSpPr/>
          <p:nvPr/>
        </p:nvGrpSpPr>
        <p:grpSpPr>
          <a:xfrm>
            <a:off x="5638800" y="2743200"/>
            <a:ext cx="3028983" cy="2520000"/>
            <a:chOff x="5638800" y="2743200"/>
            <a:chExt cx="3028983" cy="2520000"/>
          </a:xfrm>
        </p:grpSpPr>
        <p:grpSp>
          <p:nvGrpSpPr>
            <p:cNvPr id="49" name="Grouper 48"/>
            <p:cNvGrpSpPr/>
            <p:nvPr/>
          </p:nvGrpSpPr>
          <p:grpSpPr>
            <a:xfrm>
              <a:off x="5638800" y="2743200"/>
              <a:ext cx="3028983" cy="2520000"/>
              <a:chOff x="5638800" y="2743200"/>
              <a:chExt cx="3028983" cy="2520000"/>
            </a:xfrm>
          </p:grpSpPr>
          <p:pic>
            <p:nvPicPr>
              <p:cNvPr id="44" name="Image 43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638800" y="2743200"/>
                <a:ext cx="3028983" cy="2520000"/>
              </a:xfrm>
              <a:prstGeom prst="roundRect">
                <a:avLst>
                  <a:gd name="adj" fmla="val 4167"/>
                </a:avLst>
              </a:prstGeom>
              <a:solidFill>
                <a:srgbClr val="FFFFFF"/>
              </a:solidFill>
              <a:ln w="76200" cap="sq">
                <a:solidFill>
                  <a:schemeClr val="bg2"/>
                </a:solidFill>
                <a:miter lim="800000"/>
              </a:ln>
              <a:effectLst>
                <a:reflection blurRad="12700" stA="28000" endPos="28000" dist="5000" dir="5400000" sy="-100000" algn="bl" rotWithShape="0"/>
              </a:effectLst>
              <a:scene3d>
                <a:camera prst="orthographicFront"/>
                <a:lightRig rig="threePt" dir="t">
                  <a:rot lat="0" lon="0" rev="2700000"/>
                </a:lightRig>
              </a:scene3d>
              <a:sp3d>
                <a:bevelT h="38100"/>
                <a:contourClr>
                  <a:srgbClr val="C0C0C0"/>
                </a:contourClr>
              </a:sp3d>
            </p:spPr>
          </p:pic>
          <p:sp>
            <p:nvSpPr>
              <p:cNvPr id="45" name="Rectangle 44"/>
              <p:cNvSpPr/>
              <p:nvPr/>
            </p:nvSpPr>
            <p:spPr bwMode="auto">
              <a:xfrm>
                <a:off x="6629400" y="2851150"/>
                <a:ext cx="1066800" cy="762000"/>
              </a:xfrm>
              <a:prstGeom prst="rect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Helvetica Neue Light" charset="0"/>
                  <a:ea typeface="ＭＳ Ｐゴシック" charset="-128"/>
                  <a:cs typeface="ＭＳ Ｐゴシック" charset="-128"/>
                </a:endParaRPr>
              </a:p>
            </p:txBody>
          </p:sp>
        </p:grpSp>
        <p:sp>
          <p:nvSpPr>
            <p:cNvPr id="30" name="ZoneTexte 29"/>
            <p:cNvSpPr txBox="1"/>
            <p:nvPr/>
          </p:nvSpPr>
          <p:spPr>
            <a:xfrm>
              <a:off x="6934200" y="4935379"/>
              <a:ext cx="687975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tIns="0" bIns="0" rtlCol="0">
              <a:spAutoFit/>
            </a:bodyPr>
            <a:lstStyle/>
            <a:p>
              <a:r>
                <a:rPr lang="en-US" sz="1600" i="1" dirty="0" err="1" smtClean="0">
                  <a:solidFill>
                    <a:srgbClr val="090A09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dirty="0" smtClean="0">
                  <a:solidFill>
                    <a:srgbClr val="090A09"/>
                  </a:solidFill>
                  <a:latin typeface="Times New Roman"/>
                  <a:cs typeface="Times New Roman"/>
                </a:rPr>
                <a:t> N</a:t>
              </a:r>
              <a:r>
                <a:rPr lang="en-US" sz="1600" baseline="30000" dirty="0" smtClean="0">
                  <a:solidFill>
                    <a:srgbClr val="090A09"/>
                  </a:solidFill>
                  <a:latin typeface="Times New Roman"/>
                  <a:cs typeface="Times New Roman"/>
                </a:rPr>
                <a:t>-2/3</a:t>
              </a:r>
              <a:endParaRPr lang="en-US" sz="1600" baseline="30000" dirty="0">
                <a:solidFill>
                  <a:srgbClr val="090A09"/>
                </a:solidFill>
                <a:latin typeface="Times New Roman"/>
                <a:cs typeface="Times New Roman"/>
              </a:endParaRPr>
            </a:p>
          </p:txBody>
        </p:sp>
        <p:sp>
          <p:nvSpPr>
            <p:cNvPr id="31" name="ZoneTexte 30"/>
            <p:cNvSpPr txBox="1"/>
            <p:nvPr/>
          </p:nvSpPr>
          <p:spPr>
            <a:xfrm rot="16200000">
              <a:off x="5521770" y="3720834"/>
              <a:ext cx="835885" cy="282573"/>
            </a:xfrm>
            <a:prstGeom prst="rect">
              <a:avLst/>
            </a:prstGeom>
            <a:solidFill>
              <a:schemeClr val="tx1"/>
            </a:solidFill>
          </p:spPr>
          <p:txBody>
            <a:bodyPr wrap="none" tIns="0" bIns="36000" rtlCol="0">
              <a:spAutoFit/>
            </a:bodyPr>
            <a:lstStyle/>
            <a:p>
              <a:r>
                <a:rPr lang="en-US" sz="1600" i="1" dirty="0" smtClean="0">
                  <a:solidFill>
                    <a:srgbClr val="090A09"/>
                  </a:solidFill>
                  <a:latin typeface="Times New Roman"/>
                  <a:cs typeface="Times New Roman"/>
                </a:rPr>
                <a:t>n</a:t>
              </a:r>
              <a:r>
                <a:rPr lang="en-US" sz="1600" i="1" baseline="-25000" dirty="0" smtClean="0">
                  <a:solidFill>
                    <a:srgbClr val="090A09"/>
                  </a:solidFill>
                  <a:latin typeface="Times New Roman"/>
                  <a:cs typeface="Times New Roman"/>
                </a:rPr>
                <a:t>s</a:t>
              </a:r>
              <a:r>
                <a:rPr lang="en-US" sz="1600" i="1" dirty="0" smtClean="0">
                  <a:solidFill>
                    <a:srgbClr val="090A09"/>
                  </a:solidFill>
                  <a:latin typeface="Times New Roman"/>
                  <a:cs typeface="Times New Roman"/>
                </a:rPr>
                <a:t> </a:t>
              </a:r>
              <a:r>
                <a:rPr lang="en-US" sz="1600" i="1" baseline="30000" dirty="0" smtClean="0">
                  <a:solidFill>
                    <a:srgbClr val="090A09"/>
                  </a:solidFill>
                  <a:latin typeface="Times New Roman"/>
                  <a:cs typeface="Times New Roman"/>
                </a:rPr>
                <a:t>c</a:t>
              </a:r>
              <a:r>
                <a:rPr lang="en-US" sz="1600" i="1" dirty="0" smtClean="0">
                  <a:solidFill>
                    <a:srgbClr val="090A09"/>
                  </a:solidFill>
                  <a:latin typeface="Times New Roman"/>
                  <a:cs typeface="Times New Roman"/>
                </a:rPr>
                <a:t>N</a:t>
              </a:r>
              <a:r>
                <a:rPr lang="en-US" sz="1600" baseline="30000" dirty="0" smtClean="0">
                  <a:solidFill>
                    <a:srgbClr val="090A09"/>
                  </a:solidFill>
                  <a:latin typeface="Times New Roman"/>
                  <a:cs typeface="Times New Roman"/>
                </a:rPr>
                <a:t>-2/3</a:t>
              </a:r>
              <a:endParaRPr lang="en-US" sz="1600" baseline="30000" dirty="0">
                <a:solidFill>
                  <a:srgbClr val="090A09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764 -0.01227 -0.00938 -0.04977 0.00555 -0.07778 C 0.02048 -0.10578 0.07048 -0.16018 0.08975 -0.16782 C 0.10903 -0.17546 0.1276 -0.15069 0.12135 -0.12338 C 0.1151 -0.09606 0.0717 -0.025 0.05191 -0.0037 C 0.03212 0.0176 0.00764 0.01227 0 0 Z " pathEditMode="relative" ptsTypes="aaaaaa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764 -0.01227 -0.00938 -0.04977 0.00555 -0.07778 C 0.02048 -0.10578 0.07048 -0.16018 0.08975 -0.16782 C 0.10903 -0.17546 0.1276 -0.15069 0.12135 -0.12338 C 0.1151 -0.09606 0.0717 -0.025 0.05191 -0.0037 C 0.03212 0.0176 0.00764 0.01227 0 0 Z " pathEditMode="relative" ptsTypes="aaaaaa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764 -0.01227 -0.00938 -0.04977 0.00555 -0.07778 C 0.02048 -0.10578 0.07048 -0.16018 0.08975 -0.16782 C 0.10903 -0.17546 0.1276 -0.15069 0.12135 -0.12338 C 0.1151 -0.09606 0.0717 -0.025 0.05191 -0.0037 C 0.03212 0.0176 0.00764 0.01227 0 0 Z " pathEditMode="relative" ptsTypes="aaaaaa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Conclusions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373" name="Rectangle 372"/>
          <p:cNvSpPr/>
          <p:nvPr/>
        </p:nvSpPr>
        <p:spPr bwMode="auto">
          <a:xfrm>
            <a:off x="381000" y="1066800"/>
            <a:ext cx="8077200" cy="5122331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2" name="ZoneTexte 41"/>
          <p:cNvSpPr txBox="1"/>
          <p:nvPr/>
        </p:nvSpPr>
        <p:spPr>
          <a:xfrm>
            <a:off x="609600" y="1066800"/>
            <a:ext cx="7772400" cy="4939814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7150" indent="-514350">
              <a:spcAft>
                <a:spcPts val="600"/>
              </a:spcAft>
            </a:pPr>
            <a:endParaRPr lang="fr-FR" sz="2000" dirty="0" smtClean="0">
              <a:solidFill>
                <a:srgbClr val="F9F2E8"/>
              </a:solidFill>
              <a:latin typeface="Times New Roman"/>
              <a:cs typeface="Times New Roman"/>
            </a:endParaRPr>
          </a:p>
          <a:p>
            <a:pPr marL="57150" indent="-514350">
              <a:spcAft>
                <a:spcPts val="600"/>
              </a:spcAft>
              <a:buFont typeface="Arial"/>
              <a:buChar char="•"/>
            </a:pPr>
            <a:r>
              <a:rPr lang="fr-FR" sz="2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Solution exacte de la PCM : </a:t>
            </a:r>
          </a:p>
          <a:p>
            <a:pPr marL="971550" lvl="2" indent="-514350">
              <a:spcAft>
                <a:spcPts val="600"/>
              </a:spcAft>
              <a:buFont typeface="Courier New"/>
              <a:buChar char="o"/>
            </a:pPr>
            <a:r>
              <a:rPr lang="fr-FR" sz="2000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proba</a:t>
            </a:r>
            <a:r>
              <a:rPr lang="fr-FR" sz="2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 des partitions monochromes et colorées</a:t>
            </a:r>
          </a:p>
          <a:p>
            <a:pPr marL="971550" lvl="2" indent="-514350">
              <a:spcAft>
                <a:spcPts val="600"/>
              </a:spcAft>
              <a:buFont typeface="Courier New"/>
              <a:buChar char="o"/>
            </a:pPr>
            <a:r>
              <a:rPr lang="fr-FR" sz="2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résilience</a:t>
            </a:r>
          </a:p>
          <a:p>
            <a:pPr marL="971550" lvl="2" indent="-514350">
              <a:spcAft>
                <a:spcPts val="600"/>
              </a:spcAft>
              <a:buFont typeface="Courier New"/>
              <a:buChar char="o"/>
            </a:pPr>
            <a:r>
              <a:rPr lang="fr-FR" sz="2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nombre de </a:t>
            </a:r>
            <a:r>
              <a:rPr lang="fr-FR" sz="2000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backbones</a:t>
            </a:r>
            <a:endParaRPr lang="fr-FR" sz="2000" dirty="0" smtClean="0">
              <a:solidFill>
                <a:srgbClr val="F9F2E8"/>
              </a:solidFill>
              <a:latin typeface="Times New Roman"/>
              <a:cs typeface="Times New Roman"/>
            </a:endParaRPr>
          </a:p>
          <a:p>
            <a:pPr marL="971550" lvl="2" indent="-514350">
              <a:spcAft>
                <a:spcPts val="600"/>
              </a:spcAft>
              <a:buFont typeface="Courier New"/>
              <a:buChar char="o"/>
            </a:pPr>
            <a:r>
              <a:rPr lang="fr-FR" sz="2000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nombre de boucles</a:t>
            </a:r>
          </a:p>
          <a:p>
            <a:pPr marL="57150" indent="-514350">
              <a:spcAft>
                <a:spcPts val="600"/>
              </a:spcAft>
              <a:buFont typeface="Arial"/>
              <a:buChar char="•"/>
            </a:pPr>
            <a:r>
              <a:rPr lang="fr-FR" sz="2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PCM = hypothèse nulle :</a:t>
            </a:r>
          </a:p>
          <a:p>
            <a:pPr marL="971550" lvl="2" indent="-514350">
              <a:spcAft>
                <a:spcPts val="600"/>
              </a:spcAft>
              <a:buFont typeface="Courier New"/>
              <a:buChar char="o"/>
            </a:pPr>
            <a:r>
              <a:rPr lang="fr-FR" sz="2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C       3 </a:t>
            </a:r>
            <a:r>
              <a:rPr lang="fr-FR" sz="2000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a</a:t>
            </a:r>
          </a:p>
          <a:p>
            <a:pPr marL="971550" lvl="2" indent="-514350">
              <a:spcAft>
                <a:spcPts val="600"/>
              </a:spcAft>
              <a:buFont typeface="Courier New"/>
              <a:buChar char="o"/>
            </a:pPr>
            <a:r>
              <a:rPr lang="fr-FR" sz="2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décomposition spinodale</a:t>
            </a:r>
          </a:p>
          <a:p>
            <a:pPr marL="971550" lvl="2" indent="-514350">
              <a:spcAft>
                <a:spcPts val="600"/>
              </a:spcAft>
              <a:buFont typeface="Courier New"/>
              <a:buChar char="o"/>
            </a:pPr>
            <a:r>
              <a:rPr lang="fr-FR" sz="2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mesure de température agrégats d’eau, doubles excitations agrégats de C</a:t>
            </a:r>
          </a:p>
          <a:p>
            <a:pPr marL="971550" lvl="2" indent="-514350">
              <a:spcAft>
                <a:spcPts val="600"/>
              </a:spcAft>
              <a:buFont typeface="Courier New"/>
              <a:buChar char="o"/>
            </a:pPr>
            <a:r>
              <a:rPr lang="fr-FR" sz="2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applications biologiques …</a:t>
            </a:r>
          </a:p>
          <a:p>
            <a:pPr marL="57150" indent="-514350">
              <a:spcAft>
                <a:spcPts val="600"/>
              </a:spcAft>
            </a:pPr>
            <a:endParaRPr lang="fr-FR" sz="2000" dirty="0" smtClean="0">
              <a:solidFill>
                <a:srgbClr val="F9F2E8"/>
              </a:solidFill>
              <a:latin typeface="Times New Roman"/>
              <a:cs typeface="Times New Roman"/>
            </a:endParaRPr>
          </a:p>
        </p:txBody>
      </p:sp>
      <p:cxnSp>
        <p:nvCxnSpPr>
          <p:cNvPr id="9" name="Connecteur droit avec flèche 8"/>
          <p:cNvCxnSpPr/>
          <p:nvPr/>
        </p:nvCxnSpPr>
        <p:spPr bwMode="auto">
          <a:xfrm>
            <a:off x="1905000" y="3962400"/>
            <a:ext cx="304800" cy="1588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med"/>
          </a:ln>
          <a:effectLst>
            <a:outerShdw blurRad="50800" dist="50800" dir="2700000">
              <a:srgbClr val="000000">
                <a:alpha val="78000"/>
              </a:srgbClr>
            </a:outerShdw>
          </a:effectLst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Description statistique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Québec, université Laval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sp>
        <p:nvSpPr>
          <p:cNvPr id="28" name="Rectangle 27"/>
          <p:cNvSpPr/>
          <p:nvPr/>
        </p:nvSpPr>
        <p:spPr bwMode="auto">
          <a:xfrm>
            <a:off x="152400" y="1066800"/>
            <a:ext cx="4343400" cy="29718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41" name="Connecteur droit 40"/>
          <p:cNvCxnSpPr/>
          <p:nvPr/>
        </p:nvCxnSpPr>
        <p:spPr bwMode="auto">
          <a:xfrm>
            <a:off x="5884333" y="1337733"/>
            <a:ext cx="2726267" cy="15367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4" name="Connecteur droit 53"/>
          <p:cNvCxnSpPr/>
          <p:nvPr/>
        </p:nvCxnSpPr>
        <p:spPr bwMode="auto">
          <a:xfrm rot="16200000" flipH="1">
            <a:off x="7401987" y="1665819"/>
            <a:ext cx="1545163" cy="872064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57" name="Connecteur droit 56"/>
          <p:cNvCxnSpPr/>
          <p:nvPr/>
        </p:nvCxnSpPr>
        <p:spPr bwMode="auto">
          <a:xfrm rot="5400000" flipH="1" flipV="1">
            <a:off x="7406218" y="3215220"/>
            <a:ext cx="1540932" cy="867829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0" name="Connecteur droit 59"/>
          <p:cNvCxnSpPr/>
          <p:nvPr/>
        </p:nvCxnSpPr>
        <p:spPr bwMode="auto">
          <a:xfrm flipV="1">
            <a:off x="5122333" y="2870200"/>
            <a:ext cx="3368675" cy="740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1" name="Connecteur droit 60"/>
          <p:cNvCxnSpPr/>
          <p:nvPr/>
        </p:nvCxnSpPr>
        <p:spPr bwMode="auto">
          <a:xfrm rot="5400000">
            <a:off x="6199718" y="2876548"/>
            <a:ext cx="3081867" cy="4236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5" name="Connecteur droit 64"/>
          <p:cNvCxnSpPr/>
          <p:nvPr/>
        </p:nvCxnSpPr>
        <p:spPr bwMode="auto">
          <a:xfrm rot="16200000" flipH="1">
            <a:off x="5276852" y="1949452"/>
            <a:ext cx="3073398" cy="1858431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9" name="Connecteur droit 68"/>
          <p:cNvCxnSpPr/>
          <p:nvPr/>
        </p:nvCxnSpPr>
        <p:spPr bwMode="auto">
          <a:xfrm flipV="1">
            <a:off x="5884333" y="2878668"/>
            <a:ext cx="2717800" cy="1545165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3" name="Connecteur droit 72"/>
          <p:cNvCxnSpPr/>
          <p:nvPr/>
        </p:nvCxnSpPr>
        <p:spPr bwMode="auto">
          <a:xfrm rot="5400000">
            <a:off x="4337053" y="2872320"/>
            <a:ext cx="3077631" cy="16935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8" name="Connecteur droit 77"/>
          <p:cNvCxnSpPr/>
          <p:nvPr/>
        </p:nvCxnSpPr>
        <p:spPr bwMode="auto">
          <a:xfrm rot="5400000" flipH="1" flipV="1">
            <a:off x="5272616" y="1949450"/>
            <a:ext cx="3077634" cy="18542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1" name="Connecteur droit 80"/>
          <p:cNvCxnSpPr/>
          <p:nvPr/>
        </p:nvCxnSpPr>
        <p:spPr bwMode="auto">
          <a:xfrm>
            <a:off x="5016500" y="2882900"/>
            <a:ext cx="2726267" cy="153670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4" name="Connecteur droit 83"/>
          <p:cNvCxnSpPr/>
          <p:nvPr/>
        </p:nvCxnSpPr>
        <p:spPr bwMode="auto">
          <a:xfrm flipV="1">
            <a:off x="5016500" y="1337733"/>
            <a:ext cx="2722033" cy="154516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8" name="Connecteur droit 87"/>
          <p:cNvCxnSpPr/>
          <p:nvPr/>
        </p:nvCxnSpPr>
        <p:spPr bwMode="auto">
          <a:xfrm>
            <a:off x="5884336" y="1337734"/>
            <a:ext cx="1854197" cy="4233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1" name="Connecteur droit 90"/>
          <p:cNvCxnSpPr/>
          <p:nvPr/>
        </p:nvCxnSpPr>
        <p:spPr bwMode="auto">
          <a:xfrm rot="5400000" flipH="1" flipV="1">
            <a:off x="4674660" y="1679577"/>
            <a:ext cx="1551517" cy="86783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4" name="Connecteur droit 93"/>
          <p:cNvCxnSpPr/>
          <p:nvPr/>
        </p:nvCxnSpPr>
        <p:spPr bwMode="auto">
          <a:xfrm rot="16200000" flipH="1">
            <a:off x="4688416" y="3210982"/>
            <a:ext cx="1524001" cy="867833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7" name="Connecteur droit 96"/>
          <p:cNvCxnSpPr/>
          <p:nvPr/>
        </p:nvCxnSpPr>
        <p:spPr bwMode="auto">
          <a:xfrm flipV="1">
            <a:off x="5875870" y="4419601"/>
            <a:ext cx="1866897" cy="12699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142" name="Connecteur droit 141"/>
          <p:cNvCxnSpPr/>
          <p:nvPr/>
        </p:nvCxnSpPr>
        <p:spPr bwMode="auto">
          <a:xfrm rot="5400000" flipH="1" flipV="1">
            <a:off x="4689475" y="1577975"/>
            <a:ext cx="1600200" cy="895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6" name="Connecteur droit 145"/>
          <p:cNvCxnSpPr/>
          <p:nvPr/>
        </p:nvCxnSpPr>
        <p:spPr bwMode="auto">
          <a:xfrm rot="10800000">
            <a:off x="5873750" y="1327150"/>
            <a:ext cx="1866900" cy="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49" name="Connecteur droit 148"/>
          <p:cNvCxnSpPr/>
          <p:nvPr/>
        </p:nvCxnSpPr>
        <p:spPr bwMode="auto">
          <a:xfrm rot="16200000" flipV="1">
            <a:off x="7394575" y="1673225"/>
            <a:ext cx="1555750" cy="8636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2" name="Connecteur droit 151"/>
          <p:cNvCxnSpPr/>
          <p:nvPr/>
        </p:nvCxnSpPr>
        <p:spPr bwMode="auto">
          <a:xfrm rot="5400000">
            <a:off x="7391400" y="3213100"/>
            <a:ext cx="1568450" cy="8699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5" name="Connecteur droit 154"/>
          <p:cNvCxnSpPr/>
          <p:nvPr/>
        </p:nvCxnSpPr>
        <p:spPr bwMode="auto">
          <a:xfrm rot="16200000" flipV="1">
            <a:off x="5254625" y="1927225"/>
            <a:ext cx="3117850" cy="18542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58" name="Connecteur droit 157"/>
          <p:cNvCxnSpPr/>
          <p:nvPr/>
        </p:nvCxnSpPr>
        <p:spPr bwMode="auto">
          <a:xfrm flipV="1">
            <a:off x="5022850" y="2857500"/>
            <a:ext cx="3587750" cy="254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1" name="Connecteur droit 160"/>
          <p:cNvCxnSpPr/>
          <p:nvPr/>
        </p:nvCxnSpPr>
        <p:spPr bwMode="auto">
          <a:xfrm rot="16200000" flipV="1">
            <a:off x="4667250" y="3206750"/>
            <a:ext cx="1549400" cy="8890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Connecteur droit 163"/>
          <p:cNvCxnSpPr/>
          <p:nvPr/>
        </p:nvCxnSpPr>
        <p:spPr bwMode="auto">
          <a:xfrm rot="10800000" flipV="1">
            <a:off x="5041900" y="1327150"/>
            <a:ext cx="2692400" cy="15557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67" name="Connecteur droit 166"/>
          <p:cNvCxnSpPr/>
          <p:nvPr/>
        </p:nvCxnSpPr>
        <p:spPr bwMode="auto">
          <a:xfrm rot="16200000" flipV="1">
            <a:off x="4343400" y="2882900"/>
            <a:ext cx="3092450" cy="635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Connecteur droit 169"/>
          <p:cNvCxnSpPr/>
          <p:nvPr/>
        </p:nvCxnSpPr>
        <p:spPr bwMode="auto">
          <a:xfrm flipV="1">
            <a:off x="5867400" y="2857500"/>
            <a:ext cx="2736850" cy="15748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Ellipse 34"/>
          <p:cNvSpPr/>
          <p:nvPr/>
        </p:nvSpPr>
        <p:spPr bwMode="auto">
          <a:xfrm>
            <a:off x="7508875" y="1107017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" name="Ellipse 35"/>
          <p:cNvSpPr/>
          <p:nvPr/>
        </p:nvSpPr>
        <p:spPr bwMode="auto">
          <a:xfrm>
            <a:off x="8382000" y="2646892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" name="Ellipse 36"/>
          <p:cNvSpPr/>
          <p:nvPr/>
        </p:nvSpPr>
        <p:spPr bwMode="auto">
          <a:xfrm>
            <a:off x="7512050" y="4191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8" name="Ellipse 37"/>
          <p:cNvSpPr/>
          <p:nvPr/>
        </p:nvSpPr>
        <p:spPr bwMode="auto">
          <a:xfrm>
            <a:off x="5657850" y="4191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" name="Ellipse 38"/>
          <p:cNvSpPr/>
          <p:nvPr/>
        </p:nvSpPr>
        <p:spPr bwMode="auto">
          <a:xfrm>
            <a:off x="4787900" y="2653242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0" name="Ellipse 39"/>
          <p:cNvSpPr/>
          <p:nvPr/>
        </p:nvSpPr>
        <p:spPr bwMode="auto">
          <a:xfrm>
            <a:off x="5657850" y="1113367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79" name="Image 178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04800" y="1447800"/>
            <a:ext cx="4051300" cy="2451100"/>
          </a:xfrm>
          <a:prstGeom prst="rect">
            <a:avLst/>
          </a:prstGeom>
          <a:effectLst>
            <a:outerShdw blurRad="50800" dist="50800" dir="2700000">
              <a:srgbClr val="000000">
                <a:alpha val="79000"/>
              </a:srgbClr>
            </a:outerShdw>
          </a:effectLst>
        </p:spPr>
      </p:pic>
      <p:sp>
        <p:nvSpPr>
          <p:cNvPr id="42" name="ZoneTexte 41"/>
          <p:cNvSpPr txBox="1"/>
          <p:nvPr/>
        </p:nvSpPr>
        <p:spPr>
          <a:xfrm>
            <a:off x="1439333" y="267546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</a:t>
            </a:r>
            <a:endParaRPr lang="fr-FR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43" name="ZoneTexte 42"/>
          <p:cNvSpPr txBox="1"/>
          <p:nvPr/>
        </p:nvSpPr>
        <p:spPr>
          <a:xfrm>
            <a:off x="3750733" y="3191932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8</a:t>
            </a:r>
            <a:endParaRPr lang="fr-FR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533400" y="2495550"/>
            <a:ext cx="98425" cy="209550"/>
          </a:xfrm>
          <a:prstGeom prst="rect">
            <a:avLst/>
          </a:prstGeom>
          <a:solidFill>
            <a:srgbClr val="947E7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0" presetClass="path" presetSubtype="0" accel="50000" decel="5000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764 -0.01227 -0.00938 -0.04977 0.00555 -0.07778 C 0.02048 -0.10578 0.07048 -0.16018 0.08975 -0.16782 C 0.10903 -0.17546 0.1276 -0.15069 0.12135 -0.12338 C 0.1151 -0.09606 0.0717 -0.025 0.05191 -0.0037 C 0.03212 0.0176 0.00764 0.01227 0 0 Z " pathEditMode="relative" ptsTypes="aaaaaa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764 -0.01227 -0.00938 -0.04977 0.00555 -0.07778 C 0.02048 -0.10578 0.07048 -0.16018 0.08975 -0.16782 C 0.10903 -0.17546 0.1276 -0.15069 0.12135 -0.12338 C 0.1151 -0.09606 0.0717 -0.025 0.05191 -0.0037 C 0.03212 0.0176 0.00764 0.01227 0 0 Z " pathEditMode="relative" ptsTypes="aaaaaa">
                                      <p:cBhvr>
                                        <p:cTn id="4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764 -0.01227 -0.00938 -0.04977 0.00555 -0.07778 C 0.02048 -0.10578 0.07048 -0.16018 0.08975 -0.16782 C 0.10903 -0.17546 0.1276 -0.15069 0.12135 -0.12338 C 0.1151 -0.09606 0.0717 -0.025 0.05191 -0.0037 C 0.03212 0.0176 0.00764 0.01227 0 0 Z " pathEditMode="relative" ptsTypes="aaaaaa">
                                      <p:cBhvr>
                                        <p:cTn id="5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1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5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5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6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6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 0 C -0.0085 -0.00278 -0.02447 0.02408 -0.02882 0.03588 C -0.03316 0.04769 -0.03454 0.06759 -0.02604 0.07037 C -0.01753 0.07315 0.01737 0.06505 0.02223 0.05324 C 0.02709 0.04144 0.00851 0.00278 0 0 Z " pathEditMode="relative" ptsTypes="aaaaa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069 -0.0169 -0.00122 -0.03357 0.00347 -0.03982 C 0.00816 -0.04607 0.02778 -0.0456 0.02778 -0.03796 C 0.02778 -0.03033 0.01563 -0.0125 0.00347 0.00555 " pathEditMode="relative" ptsTypes="aaaA">
                                      <p:cBhvr>
                                        <p:cTn id="8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069 -0.0169 -0.00122 -0.03357 0.00347 -0.03982 C 0.00816 -0.04607 0.02778 -0.0456 0.02778 -0.03796 C 0.02778 -0.03033 0.01563 -0.0125 0.00347 0.00555 " pathEditMode="relative" ptsTypes="aaaA">
                                      <p:cBhvr>
                                        <p:cTn id="8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C -0.00069 -0.0169 -0.00122 -0.03357 0.00347 -0.03982 C 0.00816 -0.04607 0.02778 -0.0456 0.02778 -0.03796 C 0.02778 -0.03033 0.01563 -0.0125 0.00347 0.00555 " pathEditMode="relative" ptsTypes="aaaA">
                                      <p:cBhvr>
                                        <p:cTn id="8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6" grpId="1" animBg="1"/>
      <p:bldP spid="37" grpId="0" animBg="1"/>
      <p:bldP spid="38" grpId="0" animBg="1"/>
      <p:bldP spid="39" grpId="0" animBg="1"/>
      <p:bldP spid="40" grpId="0" animBg="1"/>
      <p:bldP spid="40" grpId="1" animBg="1"/>
      <p:bldP spid="42" grpId="0"/>
      <p:bldP spid="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2" name="Connecteur droit 381"/>
          <p:cNvCxnSpPr/>
          <p:nvPr/>
        </p:nvCxnSpPr>
        <p:spPr bwMode="auto">
          <a:xfrm>
            <a:off x="4419600" y="2895600"/>
            <a:ext cx="821266" cy="8466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95" name="Ellipse 394"/>
          <p:cNvSpPr/>
          <p:nvPr/>
        </p:nvSpPr>
        <p:spPr bwMode="auto">
          <a:xfrm>
            <a:off x="1737783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383" name="Connecteur droit 382"/>
          <p:cNvCxnSpPr/>
          <p:nvPr/>
        </p:nvCxnSpPr>
        <p:spPr bwMode="auto">
          <a:xfrm>
            <a:off x="6053668" y="2895600"/>
            <a:ext cx="821266" cy="8466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384" name="Connecteur droit 383"/>
          <p:cNvCxnSpPr/>
          <p:nvPr/>
        </p:nvCxnSpPr>
        <p:spPr bwMode="auto">
          <a:xfrm>
            <a:off x="6883400" y="2904067"/>
            <a:ext cx="821266" cy="8466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PCM : facteur combinatoire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Québec, université Laval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28" name="Rectangle 27"/>
          <p:cNvSpPr/>
          <p:nvPr/>
        </p:nvSpPr>
        <p:spPr bwMode="auto">
          <a:xfrm>
            <a:off x="228600" y="990600"/>
            <a:ext cx="3200400" cy="8382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2" name="ZoneTexte 541"/>
          <p:cNvSpPr txBox="1"/>
          <p:nvPr/>
        </p:nvSpPr>
        <p:spPr>
          <a:xfrm>
            <a:off x="304800" y="1143000"/>
            <a:ext cx="3200400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9, </a:t>
            </a:r>
            <a:r>
              <a:rPr lang="fr-FR" b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(2,2,1,0,…)</a:t>
            </a:r>
          </a:p>
        </p:txBody>
      </p:sp>
      <p:sp>
        <p:nvSpPr>
          <p:cNvPr id="364" name="Ellipse 363"/>
          <p:cNvSpPr/>
          <p:nvPr/>
        </p:nvSpPr>
        <p:spPr bwMode="auto">
          <a:xfrm>
            <a:off x="173355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7" name="Ellipse 366"/>
          <p:cNvSpPr/>
          <p:nvPr/>
        </p:nvSpPr>
        <p:spPr bwMode="auto">
          <a:xfrm>
            <a:off x="419100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8" name="Ellipse 367"/>
          <p:cNvSpPr/>
          <p:nvPr/>
        </p:nvSpPr>
        <p:spPr bwMode="auto">
          <a:xfrm>
            <a:off x="501015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9" name="Ellipse 368"/>
          <p:cNvSpPr/>
          <p:nvPr/>
        </p:nvSpPr>
        <p:spPr bwMode="auto">
          <a:xfrm>
            <a:off x="582930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0" name="Ellipse 369"/>
          <p:cNvSpPr/>
          <p:nvPr/>
        </p:nvSpPr>
        <p:spPr bwMode="auto">
          <a:xfrm>
            <a:off x="664845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1" name="Ellipse 370"/>
          <p:cNvSpPr/>
          <p:nvPr/>
        </p:nvSpPr>
        <p:spPr bwMode="auto">
          <a:xfrm>
            <a:off x="746760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3" name="Rectangle 372"/>
          <p:cNvSpPr/>
          <p:nvPr/>
        </p:nvSpPr>
        <p:spPr bwMode="auto">
          <a:xfrm>
            <a:off x="1752600" y="4191000"/>
            <a:ext cx="3886200" cy="18288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74" name="ZoneTexte 373"/>
          <p:cNvSpPr txBox="1"/>
          <p:nvPr/>
        </p:nvSpPr>
        <p:spPr>
          <a:xfrm>
            <a:off x="1905000" y="4572002"/>
            <a:ext cx="1524000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err="1" smtClean="0">
                <a:solidFill>
                  <a:srgbClr val="F9F2E8"/>
                </a:solidFill>
                <a:latin typeface="Symbol" charset="2"/>
                <a:cs typeface="Symbol" charset="2"/>
              </a:rPr>
              <a:t>w</a:t>
            </a:r>
            <a:r>
              <a:rPr lang="fr-FR" baseline="-25000" dirty="0" err="1" smtClean="0">
                <a:solidFill>
                  <a:srgbClr val="F9F2E8"/>
                </a:solidFill>
                <a:latin typeface="Times New Roman"/>
                <a:cs typeface="Times New Roman"/>
              </a:rPr>
              <a:t>comb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(</a:t>
            </a:r>
            <a:r>
              <a:rPr lang="fr-FR" b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) = </a:t>
            </a:r>
          </a:p>
        </p:txBody>
      </p:sp>
      <p:cxnSp>
        <p:nvCxnSpPr>
          <p:cNvPr id="386" name="Connecteur droit 385"/>
          <p:cNvCxnSpPr/>
          <p:nvPr/>
        </p:nvCxnSpPr>
        <p:spPr bwMode="auto">
          <a:xfrm>
            <a:off x="3505200" y="4834467"/>
            <a:ext cx="1845733" cy="8466"/>
          </a:xfrm>
          <a:prstGeom prst="line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 algn="tl" rotWithShape="0">
              <a:srgbClr val="000000">
                <a:alpha val="81000"/>
              </a:srgbClr>
            </a:outerShdw>
          </a:effectLst>
        </p:spPr>
      </p:cxnSp>
      <p:sp>
        <p:nvSpPr>
          <p:cNvPr id="387" name="ZoneTexte 386"/>
          <p:cNvSpPr txBox="1"/>
          <p:nvPr/>
        </p:nvSpPr>
        <p:spPr>
          <a:xfrm>
            <a:off x="4182533" y="4343400"/>
            <a:ext cx="618067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N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!</a:t>
            </a:r>
          </a:p>
        </p:txBody>
      </p:sp>
      <p:sp>
        <p:nvSpPr>
          <p:cNvPr id="393" name="Ellipse 392"/>
          <p:cNvSpPr/>
          <p:nvPr/>
        </p:nvSpPr>
        <p:spPr bwMode="auto">
          <a:xfrm>
            <a:off x="5012267" y="2650067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4" name="Ellipse 393"/>
          <p:cNvSpPr/>
          <p:nvPr/>
        </p:nvSpPr>
        <p:spPr bwMode="auto">
          <a:xfrm>
            <a:off x="5012267" y="2658533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41" name="Rectangle 540"/>
          <p:cNvSpPr/>
          <p:nvPr/>
        </p:nvSpPr>
        <p:spPr bwMode="auto">
          <a:xfrm>
            <a:off x="4114800" y="2590800"/>
            <a:ext cx="1447800" cy="609600"/>
          </a:xfrm>
          <a:prstGeom prst="rect">
            <a:avLst/>
          </a:prstGeom>
          <a:solidFill>
            <a:srgbClr val="80808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545" name="Grouper 544"/>
          <p:cNvGrpSpPr/>
          <p:nvPr/>
        </p:nvGrpSpPr>
        <p:grpSpPr>
          <a:xfrm>
            <a:off x="4210050" y="2667000"/>
            <a:ext cx="1276350" cy="457200"/>
            <a:chOff x="4210050" y="2667000"/>
            <a:chExt cx="1276350" cy="457200"/>
          </a:xfrm>
        </p:grpSpPr>
        <p:cxnSp>
          <p:nvCxnSpPr>
            <p:cNvPr id="540" name="Connecteur droit 539"/>
            <p:cNvCxnSpPr/>
            <p:nvPr/>
          </p:nvCxnSpPr>
          <p:spPr bwMode="auto">
            <a:xfrm>
              <a:off x="4436533" y="2895600"/>
              <a:ext cx="821266" cy="8466"/>
            </a:xfrm>
            <a:prstGeom prst="line">
              <a:avLst/>
            </a:prstGeom>
            <a:solidFill>
              <a:schemeClr val="accent1"/>
            </a:solidFill>
            <a:ln w="101600" cap="flat" cmpd="sng" algn="ctr">
              <a:gradFill flip="none" rotWithShape="1">
                <a:gsLst>
                  <a:gs pos="0">
                    <a:schemeClr val="tx1"/>
                  </a:gs>
                  <a:gs pos="100000">
                    <a:schemeClr val="accent2"/>
                  </a:gs>
                </a:gsLst>
                <a:lin ang="5400000" scaled="0"/>
                <a:tileRect/>
              </a:gradFill>
              <a:prstDash val="solid"/>
              <a:miter lim="800000"/>
              <a:headEnd type="none" w="med" len="med"/>
              <a:tailEnd type="none" w="med" len="med"/>
            </a:ln>
            <a:effectLst/>
          </p:spPr>
        </p:cxnSp>
        <p:sp>
          <p:nvSpPr>
            <p:cNvPr id="537" name="Ellipse 536"/>
            <p:cNvSpPr/>
            <p:nvPr/>
          </p:nvSpPr>
          <p:spPr bwMode="auto">
            <a:xfrm>
              <a:off x="4210050" y="2667000"/>
              <a:ext cx="457200" cy="4572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539" name="Ellipse 538"/>
            <p:cNvSpPr/>
            <p:nvPr/>
          </p:nvSpPr>
          <p:spPr bwMode="auto">
            <a:xfrm>
              <a:off x="5029200" y="2667000"/>
              <a:ext cx="457200" cy="457200"/>
            </a:xfrm>
            <a:prstGeom prst="ellipse">
              <a:avLst/>
            </a:prstGeom>
            <a:solidFill>
              <a:srgbClr val="DA361A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 prstMaterial="matte">
              <a:bevelT w="209550" h="285750"/>
              <a:bevelB/>
            </a:sp3d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Helvetica Neue Light" charset="0"/>
                <a:ea typeface="ＭＳ Ｐゴシック" charset="-128"/>
                <a:cs typeface="ＭＳ Ｐゴシック" charset="-128"/>
              </a:endParaRPr>
            </a:p>
          </p:txBody>
        </p:sp>
      </p:grpSp>
      <p:cxnSp>
        <p:nvCxnSpPr>
          <p:cNvPr id="376" name="Connecteur droit 375"/>
          <p:cNvCxnSpPr/>
          <p:nvPr/>
        </p:nvCxnSpPr>
        <p:spPr bwMode="auto">
          <a:xfrm>
            <a:off x="2777067" y="2878667"/>
            <a:ext cx="821266" cy="8466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366" name="Ellipse 365"/>
          <p:cNvSpPr/>
          <p:nvPr/>
        </p:nvSpPr>
        <p:spPr bwMode="auto">
          <a:xfrm>
            <a:off x="337185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3" name="Ellipse 362"/>
          <p:cNvSpPr/>
          <p:nvPr/>
        </p:nvSpPr>
        <p:spPr bwMode="auto">
          <a:xfrm>
            <a:off x="91440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92" name="Ellipse 391"/>
          <p:cNvSpPr/>
          <p:nvPr/>
        </p:nvSpPr>
        <p:spPr bwMode="auto">
          <a:xfrm>
            <a:off x="2548467" y="2683933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365" name="Ellipse 364"/>
          <p:cNvSpPr/>
          <p:nvPr/>
        </p:nvSpPr>
        <p:spPr bwMode="auto">
          <a:xfrm>
            <a:off x="2552700" y="26670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36" name="Image 35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492501" y="4953000"/>
            <a:ext cx="927100" cy="886348"/>
          </a:xfrm>
          <a:prstGeom prst="rect">
            <a:avLst/>
          </a:prstGeom>
          <a:effectLst>
            <a:outerShdw blurRad="50800" dist="50800" dir="2700000">
              <a:srgbClr val="000000">
                <a:alpha val="78000"/>
              </a:srgbClr>
            </a:outerShdw>
          </a:effectLst>
        </p:spPr>
      </p:pic>
      <p:pic>
        <p:nvPicPr>
          <p:cNvPr id="37" name="Image 3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4516965" y="4953000"/>
            <a:ext cx="845597" cy="886349"/>
          </a:xfrm>
          <a:prstGeom prst="rect">
            <a:avLst/>
          </a:prstGeom>
          <a:effectLst>
            <a:outerShdw blurRad="50800" dist="50800" dir="2700000">
              <a:srgbClr val="000000">
                <a:alpha val="78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59259E-6 C 0.04462 -0.04328 0.08941 -0.08634 0.13437 -0.08657 C 0.17934 -0.0868 0.24687 -0.0155 0.26944 -0.00138 " pathEditMode="relative" ptsTypes="aaA">
                                      <p:cBhvr>
                                        <p:cTn id="6" dur="20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2963E-6 C -0.04566 0.04815 -0.09114 0.09653 -0.13611 0.0963 C -0.18107 0.09607 -0.24722 0.01505 -0.26944 -0.00115 " pathEditMode="relative" ptsTypes="aaA">
                                      <p:cBhvr>
                                        <p:cTn id="8" dur="2000" fill="hold"/>
                                        <p:tgtEl>
                                          <p:spTgt spid="3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6.2963E-6 C 0.03177 -0.04374 0.06372 -0.08726 0.09358 -0.08749 C 0.12344 -0.08773 0.15104 -0.04444 0.17882 -0.00115 " pathEditMode="relative" ptsTypes="aaA">
                                      <p:cBhvr>
                                        <p:cTn id="11" dur="2000" fill="hold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C 0.04375 -0.04259 0.0875 -0.08519 0.13246 -0.08519 C 0.17743 -0.08519 0.22344 -0.04259 0.26944 3.7037E-6 " pathEditMode="relative" ptsTypes="aaA">
                                      <p:cBhvr>
                                        <p:cTn id="13" dur="2000" fill="hold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3.7037E-6 C -0.07379 0.04977 -0.14722 0.09977 -0.22222 0.1 C -0.29688 0.10023 -0.37292 0.05069 -0.44896 0.00116 " pathEditMode="relative" ptsTypes="aaA">
                                      <p:cBhvr>
                                        <p:cTn id="15" dur="2000" fill="hold"/>
                                        <p:tgtEl>
                                          <p:spTgt spid="3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C 0.01702 -0.04259 0.03403 -0.08519 0.04913 -0.08519 C 0.06424 -0.08519 0.07743 -0.04259 0.0908 3.7037E-6 " pathEditMode="relative" ptsTypes="aaA">
                                      <p:cBhvr>
                                        <p:cTn id="28" dur="20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6 C 0.01944 -0.03843 0.03889 -0.07685 0.05365 -0.07662 C 0.0684 -0.07639 0.07865 -0.03773 0.08889 0.00116 " pathEditMode="relative" ptsTypes="aaA">
                                      <p:cBhvr>
                                        <p:cTn id="30" dur="2000" fill="hold"/>
                                        <p:tgtEl>
                                          <p:spTgt spid="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6.2963E-6 C -0.0283 0.04746 -0.05643 0.09491 -0.08611 0.09514 C -0.1158 0.09538 -0.14723 0.04839 -0.17865 0.00139 " pathEditMode="relative" ptsTypes="aaA">
                                      <p:cBhvr>
                                        <p:cTn id="32" dur="2000" fill="hold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82 -0.04213 0.05764 -0.08426 0.08802 -0.08403 C 0.11841 -0.0838 0.15035 -0.04144 0.18247 0.00116 " pathEditMode="relative" ptsTypes="aaA">
                                      <p:cBhvr>
                                        <p:cTn id="40" dur="2000" fill="hold"/>
                                        <p:tgtEl>
                                          <p:spTgt spid="3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82 -0.04213 0.05764 -0.08426 0.08802 -0.08403 C 0.11841 -0.0838 0.15035 -0.04144 0.18247 0.00116 " pathEditMode="relative" ptsTypes="aaA">
                                      <p:cBhvr>
                                        <p:cTn id="42" dur="2000" fill="hold"/>
                                        <p:tgtEl>
                                          <p:spTgt spid="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882 -0.04213 0.05764 -0.08426 0.08802 -0.08403 C 0.11841 -0.0838 0.15035 -0.04144 0.18247 0.00116 " pathEditMode="relative" ptsTypes="aaA">
                                      <p:cBhvr>
                                        <p:cTn id="44" dur="200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7 C -0.0283 0.04353 -0.05729 0.08774 -0.08715 0.08704 C -0.11701 0.08635 -0.14792 0.04098 -0.17882 -0.00439 " pathEditMode="relative" ptsTypes="aaA">
                                      <p:cBhvr>
                                        <p:cTn id="60" dur="2000" fill="hold"/>
                                        <p:tgtEl>
                                          <p:spTgt spid="5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5" grpId="0" animBg="1"/>
      <p:bldP spid="364" grpId="0" animBg="1"/>
      <p:bldP spid="364" grpId="1" animBg="1"/>
      <p:bldP spid="367" grpId="0" animBg="1"/>
      <p:bldP spid="368" grpId="0" animBg="1"/>
      <p:bldP spid="369" grpId="0" animBg="1"/>
      <p:bldP spid="370" grpId="0" animBg="1"/>
      <p:bldP spid="371" grpId="0" animBg="1"/>
      <p:bldP spid="387" grpId="0"/>
      <p:bldP spid="393" grpId="0" animBg="1"/>
      <p:bldP spid="394" grpId="1" animBg="1"/>
      <p:bldP spid="541" grpId="0" animBg="1"/>
      <p:bldP spid="366" grpId="0" animBg="1"/>
      <p:bldP spid="363" grpId="0" animBg="1"/>
      <p:bldP spid="363" grpId="1" animBg="1"/>
      <p:bldP spid="392" grpId="0" animBg="1"/>
      <p:bldP spid="392" grpId="1" animBg="1"/>
      <p:bldP spid="365" grpId="0" animBg="1"/>
      <p:bldP spid="36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PCM : densité de niveaux </a:t>
            </a:r>
            <a:r>
              <a:rPr lang="fr-FR" sz="3600" i="1" dirty="0" smtClean="0">
                <a:latin typeface="Times New Roman"/>
                <a:cs typeface="Times New Roman"/>
              </a:rPr>
              <a:t>N</a:t>
            </a:r>
            <a:r>
              <a:rPr lang="fr-FR" sz="3600" dirty="0" smtClean="0">
                <a:latin typeface="Baskerville"/>
                <a:cs typeface="Baskerville"/>
              </a:rPr>
              <a:t> = 3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28" name="Rectangle 27"/>
          <p:cNvSpPr/>
          <p:nvPr/>
        </p:nvSpPr>
        <p:spPr bwMode="auto">
          <a:xfrm>
            <a:off x="533400" y="1143000"/>
            <a:ext cx="7162800" cy="24384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685800" y="1290935"/>
            <a:ext cx="2286001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0, </a:t>
            </a: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r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1</a:t>
            </a:r>
          </a:p>
        </p:txBody>
      </p:sp>
      <p:grpSp>
        <p:nvGrpSpPr>
          <p:cNvPr id="107" name="Grouper 106"/>
          <p:cNvGrpSpPr/>
          <p:nvPr/>
        </p:nvGrpSpPr>
        <p:grpSpPr>
          <a:xfrm>
            <a:off x="3528373" y="1931554"/>
            <a:ext cx="1803242" cy="300837"/>
            <a:chOff x="3528373" y="1904767"/>
            <a:chExt cx="1803242" cy="300837"/>
          </a:xfrm>
          <a:solidFill>
            <a:srgbClr val="243CD0"/>
          </a:solidFill>
        </p:grpSpPr>
        <p:sp>
          <p:nvSpPr>
            <p:cNvPr id="52" name="Ellipse 51"/>
            <p:cNvSpPr/>
            <p:nvPr/>
          </p:nvSpPr>
          <p:spPr>
            <a:xfrm>
              <a:off x="3528373" y="1904767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3" name="Ellipse 52"/>
            <p:cNvSpPr/>
            <p:nvPr/>
          </p:nvSpPr>
          <p:spPr>
            <a:xfrm>
              <a:off x="3734049" y="1904767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5" name="Ellipse 54"/>
            <p:cNvSpPr/>
            <p:nvPr/>
          </p:nvSpPr>
          <p:spPr>
            <a:xfrm>
              <a:off x="3528373" y="2106646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6" name="Ellipse 55"/>
            <p:cNvSpPr/>
            <p:nvPr/>
          </p:nvSpPr>
          <p:spPr>
            <a:xfrm>
              <a:off x="4277673" y="1904767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Ellipse 57"/>
            <p:cNvSpPr/>
            <p:nvPr/>
          </p:nvSpPr>
          <p:spPr>
            <a:xfrm>
              <a:off x="4483349" y="1904767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Ellipse 58"/>
            <p:cNvSpPr/>
            <p:nvPr/>
          </p:nvSpPr>
          <p:spPr>
            <a:xfrm>
              <a:off x="4277673" y="2106646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2" name="Ellipse 61"/>
            <p:cNvSpPr/>
            <p:nvPr/>
          </p:nvSpPr>
          <p:spPr>
            <a:xfrm>
              <a:off x="5026973" y="1904767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3" name="Ellipse 62"/>
            <p:cNvSpPr/>
            <p:nvPr/>
          </p:nvSpPr>
          <p:spPr>
            <a:xfrm>
              <a:off x="5232649" y="1904767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4" name="Ellipse 63"/>
            <p:cNvSpPr/>
            <p:nvPr/>
          </p:nvSpPr>
          <p:spPr>
            <a:xfrm>
              <a:off x="5026973" y="2106646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66" name="Connecteur droit 65"/>
            <p:cNvCxnSpPr>
              <a:stCxn id="52" idx="6"/>
              <a:endCxn id="53" idx="2"/>
            </p:cNvCxnSpPr>
            <p:nvPr/>
          </p:nvCxnSpPr>
          <p:spPr>
            <a:xfrm>
              <a:off x="3627339" y="1954246"/>
              <a:ext cx="106710" cy="1588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cteur droit 66"/>
            <p:cNvCxnSpPr/>
            <p:nvPr/>
          </p:nvCxnSpPr>
          <p:spPr>
            <a:xfrm>
              <a:off x="4376718" y="1955834"/>
              <a:ext cx="106710" cy="1588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cteur droit 67"/>
            <p:cNvCxnSpPr>
              <a:endCxn id="52" idx="4"/>
            </p:cNvCxnSpPr>
            <p:nvPr/>
          </p:nvCxnSpPr>
          <p:spPr>
            <a:xfrm rot="5400000" flipH="1" flipV="1">
              <a:off x="3522911" y="2054878"/>
              <a:ext cx="106097" cy="3793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cteur droit 69"/>
            <p:cNvCxnSpPr>
              <a:stCxn id="64" idx="0"/>
              <a:endCxn id="62" idx="4"/>
            </p:cNvCxnSpPr>
            <p:nvPr/>
          </p:nvCxnSpPr>
          <p:spPr>
            <a:xfrm rot="5400000" flipH="1" flipV="1">
              <a:off x="5024996" y="2055186"/>
              <a:ext cx="102921" cy="1588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cteur droit 70"/>
            <p:cNvCxnSpPr>
              <a:stCxn id="64" idx="7"/>
              <a:endCxn id="63" idx="3"/>
            </p:cNvCxnSpPr>
            <p:nvPr/>
          </p:nvCxnSpPr>
          <p:spPr>
            <a:xfrm rot="5400000" flipH="1" flipV="1">
              <a:off x="5113342" y="1987338"/>
              <a:ext cx="131905" cy="135696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cteur droit 71"/>
            <p:cNvCxnSpPr>
              <a:stCxn id="59" idx="7"/>
              <a:endCxn id="58" idx="3"/>
            </p:cNvCxnSpPr>
            <p:nvPr/>
          </p:nvCxnSpPr>
          <p:spPr>
            <a:xfrm rot="5400000" flipH="1" flipV="1">
              <a:off x="4364042" y="1987338"/>
              <a:ext cx="131905" cy="135696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" name="Grouper 101"/>
          <p:cNvGrpSpPr/>
          <p:nvPr/>
        </p:nvGrpSpPr>
        <p:grpSpPr>
          <a:xfrm>
            <a:off x="3529963" y="1371349"/>
            <a:ext cx="304642" cy="300837"/>
            <a:chOff x="3529963" y="1343559"/>
            <a:chExt cx="304642" cy="300837"/>
          </a:xfrm>
          <a:solidFill>
            <a:srgbClr val="243CD0"/>
          </a:solidFill>
        </p:grpSpPr>
        <p:sp>
          <p:nvSpPr>
            <p:cNvPr id="74" name="Ellipse 73"/>
            <p:cNvSpPr/>
            <p:nvPr/>
          </p:nvSpPr>
          <p:spPr>
            <a:xfrm>
              <a:off x="3529963" y="1343559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5" name="Ellipse 74"/>
            <p:cNvSpPr/>
            <p:nvPr/>
          </p:nvSpPr>
          <p:spPr>
            <a:xfrm>
              <a:off x="3735639" y="1343559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76" name="Ellipse 75"/>
            <p:cNvSpPr/>
            <p:nvPr/>
          </p:nvSpPr>
          <p:spPr>
            <a:xfrm>
              <a:off x="3529963" y="1545438"/>
              <a:ext cx="98966" cy="98958"/>
            </a:xfrm>
            <a:prstGeom prst="ellips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7" name="Connecteur droit 76"/>
            <p:cNvCxnSpPr>
              <a:stCxn id="74" idx="6"/>
              <a:endCxn id="75" idx="2"/>
            </p:cNvCxnSpPr>
            <p:nvPr/>
          </p:nvCxnSpPr>
          <p:spPr>
            <a:xfrm>
              <a:off x="3628929" y="1393038"/>
              <a:ext cx="106710" cy="1588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cteur droit 78"/>
            <p:cNvCxnSpPr>
              <a:endCxn id="74" idx="4"/>
            </p:cNvCxnSpPr>
            <p:nvPr/>
          </p:nvCxnSpPr>
          <p:spPr>
            <a:xfrm rot="5400000" flipH="1" flipV="1">
              <a:off x="3524501" y="1493670"/>
              <a:ext cx="106097" cy="3793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cteur droit 79"/>
            <p:cNvCxnSpPr>
              <a:stCxn id="76" idx="7"/>
              <a:endCxn id="75" idx="3"/>
            </p:cNvCxnSpPr>
            <p:nvPr/>
          </p:nvCxnSpPr>
          <p:spPr>
            <a:xfrm rot="5400000" flipH="1" flipV="1">
              <a:off x="3616332" y="1426130"/>
              <a:ext cx="131905" cy="135696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er 107"/>
          <p:cNvGrpSpPr/>
          <p:nvPr/>
        </p:nvGrpSpPr>
        <p:grpSpPr>
          <a:xfrm>
            <a:off x="3530758" y="2491759"/>
            <a:ext cx="1803242" cy="300837"/>
            <a:chOff x="3530758" y="2485793"/>
            <a:chExt cx="1803242" cy="300837"/>
          </a:xfrm>
          <a:solidFill>
            <a:srgbClr val="C4514E"/>
          </a:solidFill>
        </p:grpSpPr>
        <p:sp>
          <p:nvSpPr>
            <p:cNvPr id="82" name="Ellipse 81"/>
            <p:cNvSpPr/>
            <p:nvPr/>
          </p:nvSpPr>
          <p:spPr>
            <a:xfrm>
              <a:off x="3530758" y="2485793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83" name="Ellipse 82"/>
            <p:cNvSpPr/>
            <p:nvPr/>
          </p:nvSpPr>
          <p:spPr>
            <a:xfrm>
              <a:off x="3736434" y="2485793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85" name="Ellipse 84"/>
            <p:cNvSpPr/>
            <p:nvPr/>
          </p:nvSpPr>
          <p:spPr>
            <a:xfrm>
              <a:off x="3530758" y="2687672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86" name="Ellipse 85"/>
            <p:cNvSpPr/>
            <p:nvPr/>
          </p:nvSpPr>
          <p:spPr>
            <a:xfrm>
              <a:off x="4280058" y="2485793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87" name="Ellipse 86"/>
            <p:cNvSpPr/>
            <p:nvPr/>
          </p:nvSpPr>
          <p:spPr>
            <a:xfrm>
              <a:off x="4485734" y="2485793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89" name="Ellipse 88"/>
            <p:cNvSpPr/>
            <p:nvPr/>
          </p:nvSpPr>
          <p:spPr>
            <a:xfrm>
              <a:off x="4280058" y="2687672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90" name="Ellipse 89"/>
            <p:cNvSpPr/>
            <p:nvPr/>
          </p:nvSpPr>
          <p:spPr>
            <a:xfrm>
              <a:off x="5029358" y="2485793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92" name="Ellipse 91"/>
            <p:cNvSpPr/>
            <p:nvPr/>
          </p:nvSpPr>
          <p:spPr>
            <a:xfrm>
              <a:off x="5235034" y="2485793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93" name="Ellipse 92"/>
            <p:cNvSpPr/>
            <p:nvPr/>
          </p:nvSpPr>
          <p:spPr>
            <a:xfrm>
              <a:off x="5029358" y="2687672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cxnSp>
          <p:nvCxnSpPr>
            <p:cNvPr id="95" name="Connecteur droit 94"/>
            <p:cNvCxnSpPr>
              <a:stCxn id="82" idx="6"/>
              <a:endCxn id="83" idx="2"/>
            </p:cNvCxnSpPr>
            <p:nvPr/>
          </p:nvCxnSpPr>
          <p:spPr>
            <a:xfrm>
              <a:off x="3629724" y="2535272"/>
              <a:ext cx="106710" cy="1588"/>
            </a:xfrm>
            <a:prstGeom prst="lin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cteur droit 95"/>
            <p:cNvCxnSpPr>
              <a:stCxn id="93" idx="0"/>
              <a:endCxn id="90" idx="4"/>
            </p:cNvCxnSpPr>
            <p:nvPr/>
          </p:nvCxnSpPr>
          <p:spPr>
            <a:xfrm rot="5400000" flipH="1" flipV="1">
              <a:off x="5027381" y="2636212"/>
              <a:ext cx="102921" cy="1588"/>
            </a:xfrm>
            <a:prstGeom prst="lin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cteur droit 97"/>
            <p:cNvCxnSpPr>
              <a:stCxn id="89" idx="7"/>
              <a:endCxn id="87" idx="3"/>
            </p:cNvCxnSpPr>
            <p:nvPr/>
          </p:nvCxnSpPr>
          <p:spPr>
            <a:xfrm rot="5400000" flipH="1" flipV="1">
              <a:off x="4366427" y="2568364"/>
              <a:ext cx="131905" cy="135696"/>
            </a:xfrm>
            <a:prstGeom prst="lin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er 105"/>
          <p:cNvGrpSpPr/>
          <p:nvPr/>
        </p:nvGrpSpPr>
        <p:grpSpPr>
          <a:xfrm>
            <a:off x="3530758" y="3051963"/>
            <a:ext cx="304642" cy="300837"/>
            <a:chOff x="3530758" y="3051963"/>
            <a:chExt cx="304642" cy="300837"/>
          </a:xfrm>
          <a:solidFill>
            <a:srgbClr val="C4514E"/>
          </a:solidFill>
        </p:grpSpPr>
        <p:sp>
          <p:nvSpPr>
            <p:cNvPr id="99" name="Ellipse 98"/>
            <p:cNvSpPr/>
            <p:nvPr/>
          </p:nvSpPr>
          <p:spPr>
            <a:xfrm>
              <a:off x="3530758" y="3051963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100" name="Ellipse 99"/>
            <p:cNvSpPr/>
            <p:nvPr/>
          </p:nvSpPr>
          <p:spPr>
            <a:xfrm>
              <a:off x="3736434" y="3051963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  <p:sp>
          <p:nvSpPr>
            <p:cNvPr id="101" name="Ellipse 100"/>
            <p:cNvSpPr/>
            <p:nvPr/>
          </p:nvSpPr>
          <p:spPr>
            <a:xfrm>
              <a:off x="3530758" y="3253842"/>
              <a:ext cx="98966" cy="98958"/>
            </a:xfrm>
            <a:prstGeom prst="ellipse">
              <a:avLst/>
            </a:prstGeom>
            <a:grpFill/>
            <a:ln>
              <a:solidFill>
                <a:srgbClr val="C4514E"/>
              </a:solidFill>
            </a:ln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rgbClr val="3366FF"/>
                </a:solidFill>
              </a:endParaRPr>
            </a:p>
          </p:txBody>
        </p:sp>
      </p:grpSp>
      <p:sp>
        <p:nvSpPr>
          <p:cNvPr id="103" name="ZoneTexte 102"/>
          <p:cNvSpPr txBox="1"/>
          <p:nvPr/>
        </p:nvSpPr>
        <p:spPr>
          <a:xfrm>
            <a:off x="685800" y="1834290"/>
            <a:ext cx="2286001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1, </a:t>
            </a: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r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3</a:t>
            </a:r>
          </a:p>
        </p:txBody>
      </p:sp>
      <p:sp>
        <p:nvSpPr>
          <p:cNvPr id="104" name="ZoneTexte 103"/>
          <p:cNvSpPr txBox="1"/>
          <p:nvPr/>
        </p:nvSpPr>
        <p:spPr>
          <a:xfrm>
            <a:off x="685800" y="2377645"/>
            <a:ext cx="2286001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2, </a:t>
            </a: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r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0</a:t>
            </a:r>
          </a:p>
        </p:txBody>
      </p:sp>
      <p:sp>
        <p:nvSpPr>
          <p:cNvPr id="105" name="ZoneTexte 104"/>
          <p:cNvSpPr txBox="1"/>
          <p:nvPr/>
        </p:nvSpPr>
        <p:spPr>
          <a:xfrm>
            <a:off x="685800" y="2921000"/>
            <a:ext cx="2286001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3, </a:t>
            </a: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r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0</a:t>
            </a:r>
          </a:p>
        </p:txBody>
      </p:sp>
      <p:sp>
        <p:nvSpPr>
          <p:cNvPr id="109" name="ZoneTexte 108"/>
          <p:cNvSpPr txBox="1"/>
          <p:nvPr/>
        </p:nvSpPr>
        <p:spPr>
          <a:xfrm>
            <a:off x="6096000" y="1447800"/>
            <a:ext cx="1004151" cy="523220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3366FF"/>
                </a:solidFill>
                <a:latin typeface="Baskerville"/>
                <a:cs typeface="Baskerville"/>
              </a:rPr>
              <a:t>stable</a:t>
            </a:r>
            <a:endParaRPr lang="fr-FR" sz="2800" dirty="0">
              <a:solidFill>
                <a:srgbClr val="3366FF"/>
              </a:solidFill>
              <a:latin typeface="Baskerville"/>
              <a:cs typeface="Baskerville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6096000" y="2514600"/>
            <a:ext cx="1284677" cy="523220"/>
          </a:xfrm>
          <a:prstGeom prst="rect">
            <a:avLst/>
          </a:prstGeom>
          <a:noFill/>
          <a:effectLst>
            <a:outerShdw blurRad="50800" dist="63500" dir="2700000">
              <a:srgbClr val="000000">
                <a:alpha val="7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C4514E"/>
                </a:solidFill>
                <a:latin typeface="Baskerville"/>
                <a:cs typeface="Baskerville"/>
              </a:rPr>
              <a:t>instable</a:t>
            </a:r>
            <a:endParaRPr lang="fr-FR" sz="2800" dirty="0">
              <a:solidFill>
                <a:srgbClr val="C4514E"/>
              </a:solidFill>
              <a:latin typeface="Baskerville"/>
              <a:cs typeface="Baskerville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PCM : densité de niveaux </a:t>
            </a:r>
            <a:r>
              <a:rPr lang="fr-FR" sz="3600" i="1" dirty="0" smtClean="0">
                <a:latin typeface="Times New Roman"/>
                <a:cs typeface="Times New Roman"/>
              </a:rPr>
              <a:t>N</a:t>
            </a:r>
            <a:r>
              <a:rPr lang="fr-FR" sz="3600" dirty="0" smtClean="0">
                <a:latin typeface="Baskerville"/>
                <a:cs typeface="Baskerville"/>
              </a:rPr>
              <a:t> = 4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28" name="Rectangle 27"/>
          <p:cNvSpPr/>
          <p:nvPr/>
        </p:nvSpPr>
        <p:spPr bwMode="auto">
          <a:xfrm>
            <a:off x="228600" y="990600"/>
            <a:ext cx="8686800" cy="53340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13264" y="1179265"/>
            <a:ext cx="2286001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0, </a:t>
            </a: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r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1</a:t>
            </a:r>
          </a:p>
        </p:txBody>
      </p:sp>
      <p:sp>
        <p:nvSpPr>
          <p:cNvPr id="54" name="Rectangle 53"/>
          <p:cNvSpPr/>
          <p:nvPr/>
        </p:nvSpPr>
        <p:spPr bwMode="auto">
          <a:xfrm>
            <a:off x="6400800" y="228600"/>
            <a:ext cx="2590800" cy="5334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109" name="ZoneTexte 108"/>
          <p:cNvSpPr txBox="1"/>
          <p:nvPr/>
        </p:nvSpPr>
        <p:spPr>
          <a:xfrm>
            <a:off x="6536275" y="169334"/>
            <a:ext cx="1004151" cy="523220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3366FF"/>
                </a:solidFill>
                <a:latin typeface="Baskerville"/>
                <a:cs typeface="Baskerville"/>
              </a:rPr>
              <a:t>stable</a:t>
            </a:r>
            <a:endParaRPr lang="fr-FR" sz="2800" dirty="0">
              <a:solidFill>
                <a:srgbClr val="3366FF"/>
              </a:solidFill>
              <a:latin typeface="Baskerville"/>
              <a:cs typeface="Baskerville"/>
            </a:endParaRPr>
          </a:p>
        </p:txBody>
      </p:sp>
      <p:sp>
        <p:nvSpPr>
          <p:cNvPr id="110" name="ZoneTexte 109"/>
          <p:cNvSpPr txBox="1"/>
          <p:nvPr/>
        </p:nvSpPr>
        <p:spPr>
          <a:xfrm>
            <a:off x="7620000" y="169334"/>
            <a:ext cx="1284677" cy="523220"/>
          </a:xfrm>
          <a:prstGeom prst="rect">
            <a:avLst/>
          </a:prstGeom>
          <a:noFill/>
          <a:effectLst>
            <a:outerShdw blurRad="50800" dist="63500" dir="2700000">
              <a:srgbClr val="000000">
                <a:alpha val="78000"/>
              </a:srgbClr>
            </a:outerShdw>
          </a:effectLst>
        </p:spPr>
        <p:txBody>
          <a:bodyPr wrap="none" rtlCol="0">
            <a:spAutoFit/>
          </a:bodyPr>
          <a:lstStyle/>
          <a:p>
            <a:r>
              <a:rPr lang="fr-FR" sz="2800" dirty="0" smtClean="0">
                <a:solidFill>
                  <a:srgbClr val="C4514E"/>
                </a:solidFill>
                <a:latin typeface="Baskerville"/>
                <a:cs typeface="Baskerville"/>
              </a:rPr>
              <a:t>instable</a:t>
            </a:r>
            <a:endParaRPr lang="fr-FR" sz="2800" dirty="0">
              <a:solidFill>
                <a:srgbClr val="C4514E"/>
              </a:solidFill>
              <a:latin typeface="Baskerville"/>
              <a:cs typeface="Baskerville"/>
            </a:endParaRPr>
          </a:p>
        </p:txBody>
      </p:sp>
      <p:grpSp>
        <p:nvGrpSpPr>
          <p:cNvPr id="541" name="Grouper 540"/>
          <p:cNvGrpSpPr/>
          <p:nvPr/>
        </p:nvGrpSpPr>
        <p:grpSpPr>
          <a:xfrm>
            <a:off x="2385373" y="3481904"/>
            <a:ext cx="1805627" cy="2487094"/>
            <a:chOff x="2262869" y="3273453"/>
            <a:chExt cx="1805627" cy="2487094"/>
          </a:xfrm>
        </p:grpSpPr>
        <p:grpSp>
          <p:nvGrpSpPr>
            <p:cNvPr id="57" name="Grouper 56"/>
            <p:cNvGrpSpPr/>
            <p:nvPr/>
          </p:nvGrpSpPr>
          <p:grpSpPr>
            <a:xfrm>
              <a:off x="2262869" y="3273454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96" name="Ellipse 295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7" name="Ellipse 296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8" name="Ellipse 297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9" name="Ellipse 298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60" name="Connecteur droit 59"/>
            <p:cNvCxnSpPr/>
            <p:nvPr/>
          </p:nvCxnSpPr>
          <p:spPr>
            <a:xfrm rot="5400000" flipH="1" flipV="1">
              <a:off x="2260892" y="3423873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cteur droit 60"/>
            <p:cNvCxnSpPr/>
            <p:nvPr/>
          </p:nvCxnSpPr>
          <p:spPr>
            <a:xfrm>
              <a:off x="2361835" y="3524812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cteur droit 64"/>
            <p:cNvCxnSpPr/>
            <p:nvPr/>
          </p:nvCxnSpPr>
          <p:spPr>
            <a:xfrm rot="16200000" flipH="1">
              <a:off x="2349238" y="3356024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cteur droit 68"/>
            <p:cNvCxnSpPr/>
            <p:nvPr/>
          </p:nvCxnSpPr>
          <p:spPr>
            <a:xfrm rot="5400000" flipH="1" flipV="1">
              <a:off x="2349238" y="3356025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3" name="Grouper 72"/>
            <p:cNvGrpSpPr/>
            <p:nvPr/>
          </p:nvGrpSpPr>
          <p:grpSpPr>
            <a:xfrm>
              <a:off x="3012169" y="3273454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92" name="Ellipse 291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3" name="Ellipse 292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4" name="Ellipse 293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5" name="Ellipse 294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78" name="Connecteur droit 77"/>
            <p:cNvCxnSpPr/>
            <p:nvPr/>
          </p:nvCxnSpPr>
          <p:spPr>
            <a:xfrm rot="5400000" flipH="1" flipV="1">
              <a:off x="3215868" y="3423873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cteur droit 80"/>
            <p:cNvCxnSpPr/>
            <p:nvPr/>
          </p:nvCxnSpPr>
          <p:spPr>
            <a:xfrm rot="5400000" flipH="1" flipV="1">
              <a:off x="3010192" y="3423873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cteur droit 83"/>
            <p:cNvCxnSpPr/>
            <p:nvPr/>
          </p:nvCxnSpPr>
          <p:spPr>
            <a:xfrm rot="16200000" flipH="1">
              <a:off x="3098538" y="3356024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cteur droit 87"/>
            <p:cNvCxnSpPr/>
            <p:nvPr/>
          </p:nvCxnSpPr>
          <p:spPr>
            <a:xfrm rot="5400000" flipH="1" flipV="1">
              <a:off x="3098538" y="3356025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1" name="Grouper 90"/>
            <p:cNvGrpSpPr/>
            <p:nvPr/>
          </p:nvGrpSpPr>
          <p:grpSpPr>
            <a:xfrm>
              <a:off x="3761469" y="3273453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88" name="Ellipse 287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89" name="Ellipse 288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0" name="Ellipse 289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91" name="Ellipse 290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94" name="Connecteur droit 93"/>
            <p:cNvCxnSpPr/>
            <p:nvPr/>
          </p:nvCxnSpPr>
          <p:spPr>
            <a:xfrm rot="5400000" flipH="1" flipV="1">
              <a:off x="3965168" y="3423872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cteur droit 96"/>
            <p:cNvCxnSpPr/>
            <p:nvPr/>
          </p:nvCxnSpPr>
          <p:spPr>
            <a:xfrm>
              <a:off x="3860435" y="3524811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cteur droit 101"/>
            <p:cNvCxnSpPr/>
            <p:nvPr/>
          </p:nvCxnSpPr>
          <p:spPr>
            <a:xfrm rot="16200000" flipH="1">
              <a:off x="3847838" y="3356023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105"/>
            <p:cNvCxnSpPr/>
            <p:nvPr/>
          </p:nvCxnSpPr>
          <p:spPr>
            <a:xfrm rot="5400000" flipH="1" flipV="1">
              <a:off x="3847838" y="3356024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7" name="Grouper 106"/>
            <p:cNvGrpSpPr/>
            <p:nvPr/>
          </p:nvGrpSpPr>
          <p:grpSpPr>
            <a:xfrm>
              <a:off x="2262869" y="3820018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84" name="Ellipse 283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85" name="Ellipse 284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86" name="Ellipse 285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87" name="Ellipse 286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08" name="Connecteur droit 107"/>
            <p:cNvCxnSpPr/>
            <p:nvPr/>
          </p:nvCxnSpPr>
          <p:spPr>
            <a:xfrm rot="5400000" flipH="1" flipV="1">
              <a:off x="2466568" y="3970437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cteur droit 110"/>
            <p:cNvCxnSpPr/>
            <p:nvPr/>
          </p:nvCxnSpPr>
          <p:spPr>
            <a:xfrm rot="5400000" flipH="1" flipV="1">
              <a:off x="2260892" y="3970437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cteur droit 111"/>
            <p:cNvCxnSpPr/>
            <p:nvPr/>
          </p:nvCxnSpPr>
          <p:spPr>
            <a:xfrm>
              <a:off x="2361835" y="4071376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cteur droit 112"/>
            <p:cNvCxnSpPr/>
            <p:nvPr/>
          </p:nvCxnSpPr>
          <p:spPr>
            <a:xfrm rot="5400000" flipH="1" flipV="1">
              <a:off x="2349238" y="3902589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4" name="Grouper 113"/>
            <p:cNvGrpSpPr/>
            <p:nvPr/>
          </p:nvGrpSpPr>
          <p:grpSpPr>
            <a:xfrm>
              <a:off x="3012169" y="3820018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80" name="Ellipse 279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81" name="Ellipse 280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82" name="Ellipse 281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83" name="Ellipse 282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15" name="Connecteur droit 114"/>
            <p:cNvCxnSpPr/>
            <p:nvPr/>
          </p:nvCxnSpPr>
          <p:spPr>
            <a:xfrm rot="5400000" flipH="1" flipV="1">
              <a:off x="3215868" y="3970437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>
            <a:xfrm rot="5400000" flipH="1" flipV="1">
              <a:off x="3010192" y="3970437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>
            <a:xfrm>
              <a:off x="3111135" y="4071376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>
            <a:xfrm rot="16200000" flipH="1">
              <a:off x="3098538" y="3902588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9" name="Grouper 118"/>
            <p:cNvGrpSpPr/>
            <p:nvPr/>
          </p:nvGrpSpPr>
          <p:grpSpPr>
            <a:xfrm>
              <a:off x="3761469" y="3820017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76" name="Ellipse 275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7" name="Ellipse 276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8" name="Ellipse 277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9" name="Ellipse 278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20" name="Connecteur droit 119"/>
            <p:cNvCxnSpPr/>
            <p:nvPr/>
          </p:nvCxnSpPr>
          <p:spPr>
            <a:xfrm>
              <a:off x="3860435" y="3868445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cteur droit 120"/>
            <p:cNvCxnSpPr/>
            <p:nvPr/>
          </p:nvCxnSpPr>
          <p:spPr>
            <a:xfrm rot="5400000" flipH="1" flipV="1">
              <a:off x="3759492" y="3970436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cteur droit 121"/>
            <p:cNvCxnSpPr/>
            <p:nvPr/>
          </p:nvCxnSpPr>
          <p:spPr>
            <a:xfrm rot="16200000" flipH="1">
              <a:off x="3847838" y="3902587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cteur droit 122"/>
            <p:cNvCxnSpPr/>
            <p:nvPr/>
          </p:nvCxnSpPr>
          <p:spPr>
            <a:xfrm rot="5400000" flipH="1" flipV="1">
              <a:off x="3847838" y="3902588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4" name="Grouper 123"/>
            <p:cNvGrpSpPr/>
            <p:nvPr/>
          </p:nvGrpSpPr>
          <p:grpSpPr>
            <a:xfrm>
              <a:off x="2262948" y="4366582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72" name="Ellipse 271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3" name="Ellipse 272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4" name="Ellipse 273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5" name="Ellipse 274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25" name="Connecteur droit 124"/>
            <p:cNvCxnSpPr/>
            <p:nvPr/>
          </p:nvCxnSpPr>
          <p:spPr>
            <a:xfrm>
              <a:off x="2361914" y="4415010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cteur droit 125"/>
            <p:cNvCxnSpPr/>
            <p:nvPr/>
          </p:nvCxnSpPr>
          <p:spPr>
            <a:xfrm>
              <a:off x="2361914" y="4617940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cteur droit 126"/>
            <p:cNvCxnSpPr/>
            <p:nvPr/>
          </p:nvCxnSpPr>
          <p:spPr>
            <a:xfrm rot="16200000" flipH="1">
              <a:off x="2349317" y="4449152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/>
            <p:nvPr/>
          </p:nvCxnSpPr>
          <p:spPr>
            <a:xfrm rot="5400000" flipH="1" flipV="1">
              <a:off x="2349317" y="4449153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29" name="Grouper 128"/>
            <p:cNvGrpSpPr/>
            <p:nvPr/>
          </p:nvGrpSpPr>
          <p:grpSpPr>
            <a:xfrm>
              <a:off x="3012248" y="4366582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68" name="Ellipse 267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9" name="Ellipse 268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0" name="Ellipse 269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1" name="Ellipse 270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30" name="Connecteur droit 129"/>
            <p:cNvCxnSpPr/>
            <p:nvPr/>
          </p:nvCxnSpPr>
          <p:spPr>
            <a:xfrm>
              <a:off x="3111214" y="4415010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Connecteur droit 130"/>
            <p:cNvCxnSpPr/>
            <p:nvPr/>
          </p:nvCxnSpPr>
          <p:spPr>
            <a:xfrm rot="5400000" flipH="1" flipV="1">
              <a:off x="3010271" y="4517001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Connecteur droit 131"/>
            <p:cNvCxnSpPr/>
            <p:nvPr/>
          </p:nvCxnSpPr>
          <p:spPr>
            <a:xfrm>
              <a:off x="3111214" y="4617940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Connecteur droit 132"/>
            <p:cNvCxnSpPr/>
            <p:nvPr/>
          </p:nvCxnSpPr>
          <p:spPr>
            <a:xfrm rot="5400000" flipH="1" flipV="1">
              <a:off x="3098617" y="4449153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4" name="Grouper 133"/>
            <p:cNvGrpSpPr/>
            <p:nvPr/>
          </p:nvGrpSpPr>
          <p:grpSpPr>
            <a:xfrm>
              <a:off x="3761548" y="4366581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64" name="Ellipse 263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5" name="Ellipse 264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6" name="Ellipse 265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7" name="Ellipse 266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35" name="Connecteur droit 134"/>
            <p:cNvCxnSpPr/>
            <p:nvPr/>
          </p:nvCxnSpPr>
          <p:spPr>
            <a:xfrm>
              <a:off x="3860514" y="4415009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Connecteur droit 135"/>
            <p:cNvCxnSpPr/>
            <p:nvPr/>
          </p:nvCxnSpPr>
          <p:spPr>
            <a:xfrm rot="5400000" flipH="1" flipV="1">
              <a:off x="3759571" y="4517000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Connecteur droit 136"/>
            <p:cNvCxnSpPr/>
            <p:nvPr/>
          </p:nvCxnSpPr>
          <p:spPr>
            <a:xfrm>
              <a:off x="3860514" y="4617939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Connecteur droit 137"/>
            <p:cNvCxnSpPr/>
            <p:nvPr/>
          </p:nvCxnSpPr>
          <p:spPr>
            <a:xfrm rot="16200000" flipH="1">
              <a:off x="3847917" y="4449151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9" name="Grouper 138"/>
            <p:cNvGrpSpPr/>
            <p:nvPr/>
          </p:nvGrpSpPr>
          <p:grpSpPr>
            <a:xfrm>
              <a:off x="2262869" y="4913146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60" name="Ellipse 259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1" name="Ellipse 260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2" name="Ellipse 261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3" name="Ellipse 262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40" name="Connecteur droit 139"/>
            <p:cNvCxnSpPr/>
            <p:nvPr/>
          </p:nvCxnSpPr>
          <p:spPr>
            <a:xfrm>
              <a:off x="2361835" y="4961574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Connecteur droit 140"/>
            <p:cNvCxnSpPr/>
            <p:nvPr/>
          </p:nvCxnSpPr>
          <p:spPr>
            <a:xfrm rot="5400000" flipH="1" flipV="1">
              <a:off x="2466568" y="5063565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Connecteur droit 141"/>
            <p:cNvCxnSpPr/>
            <p:nvPr/>
          </p:nvCxnSpPr>
          <p:spPr>
            <a:xfrm rot="16200000" flipH="1">
              <a:off x="2349238" y="4995716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Connecteur droit 142"/>
            <p:cNvCxnSpPr/>
            <p:nvPr/>
          </p:nvCxnSpPr>
          <p:spPr>
            <a:xfrm rot="5400000" flipH="1" flipV="1">
              <a:off x="2349238" y="4995717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4" name="Grouper 143"/>
            <p:cNvGrpSpPr/>
            <p:nvPr/>
          </p:nvGrpSpPr>
          <p:grpSpPr>
            <a:xfrm>
              <a:off x="3012169" y="4913146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56" name="Ellipse 255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7" name="Ellipse 256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8" name="Ellipse 257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9" name="Ellipse 258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45" name="Connecteur droit 144"/>
            <p:cNvCxnSpPr/>
            <p:nvPr/>
          </p:nvCxnSpPr>
          <p:spPr>
            <a:xfrm>
              <a:off x="3111135" y="4961574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Connecteur droit 145"/>
            <p:cNvCxnSpPr/>
            <p:nvPr/>
          </p:nvCxnSpPr>
          <p:spPr>
            <a:xfrm rot="5400000" flipH="1" flipV="1">
              <a:off x="3215868" y="5063565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Connecteur droit 146"/>
            <p:cNvCxnSpPr/>
            <p:nvPr/>
          </p:nvCxnSpPr>
          <p:spPr>
            <a:xfrm rot="5400000" flipH="1" flipV="1">
              <a:off x="3010192" y="5063565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Connecteur droit 147"/>
            <p:cNvCxnSpPr/>
            <p:nvPr/>
          </p:nvCxnSpPr>
          <p:spPr>
            <a:xfrm rot="5400000" flipH="1" flipV="1">
              <a:off x="3098538" y="4995717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9" name="Grouper 148"/>
            <p:cNvGrpSpPr/>
            <p:nvPr/>
          </p:nvGrpSpPr>
          <p:grpSpPr>
            <a:xfrm>
              <a:off x="3761469" y="4913145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52" name="Ellipse 251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3" name="Ellipse 252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4" name="Ellipse 253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5" name="Ellipse 254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50" name="Connecteur droit 149"/>
            <p:cNvCxnSpPr/>
            <p:nvPr/>
          </p:nvCxnSpPr>
          <p:spPr>
            <a:xfrm>
              <a:off x="3860435" y="4961573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Connecteur droit 150"/>
            <p:cNvCxnSpPr/>
            <p:nvPr/>
          </p:nvCxnSpPr>
          <p:spPr>
            <a:xfrm rot="5400000" flipH="1" flipV="1">
              <a:off x="3965168" y="5063564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Connecteur droit 151"/>
            <p:cNvCxnSpPr/>
            <p:nvPr/>
          </p:nvCxnSpPr>
          <p:spPr>
            <a:xfrm rot="5400000" flipH="1" flipV="1">
              <a:off x="3759492" y="5063564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Connecteur droit 152"/>
            <p:cNvCxnSpPr/>
            <p:nvPr/>
          </p:nvCxnSpPr>
          <p:spPr>
            <a:xfrm rot="16200000" flipH="1">
              <a:off x="3847838" y="4995715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4" name="Grouper 153"/>
            <p:cNvGrpSpPr/>
            <p:nvPr/>
          </p:nvGrpSpPr>
          <p:grpSpPr>
            <a:xfrm>
              <a:off x="2265254" y="5459710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48" name="Ellipse 247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49" name="Ellipse 248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0" name="Ellipse 249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1" name="Ellipse 250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55" name="Connecteur droit 154"/>
            <p:cNvCxnSpPr/>
            <p:nvPr/>
          </p:nvCxnSpPr>
          <p:spPr>
            <a:xfrm>
              <a:off x="2361835" y="5508139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Connecteur droit 155"/>
            <p:cNvCxnSpPr/>
            <p:nvPr/>
          </p:nvCxnSpPr>
          <p:spPr>
            <a:xfrm rot="5400000" flipH="1" flipV="1">
              <a:off x="2466568" y="5610130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Connecteur droit 156"/>
            <p:cNvCxnSpPr/>
            <p:nvPr/>
          </p:nvCxnSpPr>
          <p:spPr>
            <a:xfrm>
              <a:off x="2361835" y="5711069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Connecteur droit 157"/>
            <p:cNvCxnSpPr/>
            <p:nvPr/>
          </p:nvCxnSpPr>
          <p:spPr>
            <a:xfrm rot="5400000" flipH="1" flipV="1">
              <a:off x="2349238" y="5542282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9" name="Grouper 158"/>
            <p:cNvGrpSpPr/>
            <p:nvPr/>
          </p:nvGrpSpPr>
          <p:grpSpPr>
            <a:xfrm>
              <a:off x="3014554" y="5459710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44" name="Ellipse 243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45" name="Ellipse 244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46" name="Ellipse 245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47" name="Ellipse 246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60" name="Connecteur droit 159"/>
            <p:cNvCxnSpPr/>
            <p:nvPr/>
          </p:nvCxnSpPr>
          <p:spPr>
            <a:xfrm>
              <a:off x="3111135" y="5508139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 rot="5400000" flipH="1" flipV="1">
              <a:off x="3215868" y="5610130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/>
            <p:nvPr/>
          </p:nvCxnSpPr>
          <p:spPr>
            <a:xfrm>
              <a:off x="3111135" y="5711069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Connecteur droit 162"/>
            <p:cNvCxnSpPr/>
            <p:nvPr/>
          </p:nvCxnSpPr>
          <p:spPr>
            <a:xfrm rot="16200000" flipH="1">
              <a:off x="3098538" y="5542281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4" name="Grouper 163"/>
            <p:cNvGrpSpPr/>
            <p:nvPr/>
          </p:nvGrpSpPr>
          <p:grpSpPr>
            <a:xfrm>
              <a:off x="3763854" y="5459709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40" name="Ellipse 239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41" name="Ellipse 240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42" name="Ellipse 241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43" name="Ellipse 242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65" name="Connecteur droit 164"/>
            <p:cNvCxnSpPr/>
            <p:nvPr/>
          </p:nvCxnSpPr>
          <p:spPr>
            <a:xfrm>
              <a:off x="3860435" y="5508138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Connecteur droit 165"/>
            <p:cNvCxnSpPr/>
            <p:nvPr/>
          </p:nvCxnSpPr>
          <p:spPr>
            <a:xfrm rot="5400000" flipH="1" flipV="1">
              <a:off x="3965168" y="5610129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Connecteur droit 166"/>
            <p:cNvCxnSpPr/>
            <p:nvPr/>
          </p:nvCxnSpPr>
          <p:spPr>
            <a:xfrm rot="5400000" flipH="1" flipV="1">
              <a:off x="3759492" y="5610129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Connecteur droit 167"/>
            <p:cNvCxnSpPr/>
            <p:nvPr/>
          </p:nvCxnSpPr>
          <p:spPr>
            <a:xfrm>
              <a:off x="3860435" y="5711068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0" name="Grouper 539"/>
          <p:cNvGrpSpPr/>
          <p:nvPr/>
        </p:nvGrpSpPr>
        <p:grpSpPr>
          <a:xfrm>
            <a:off x="2385373" y="2089969"/>
            <a:ext cx="1803242" cy="847402"/>
            <a:chOff x="2311558" y="2098145"/>
            <a:chExt cx="1803242" cy="847402"/>
          </a:xfrm>
        </p:grpSpPr>
        <p:grpSp>
          <p:nvGrpSpPr>
            <p:cNvPr id="169" name="Grouper 168"/>
            <p:cNvGrpSpPr/>
            <p:nvPr/>
          </p:nvGrpSpPr>
          <p:grpSpPr>
            <a:xfrm>
              <a:off x="2311558" y="2098146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36" name="Ellipse 235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37" name="Ellipse 236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38" name="Ellipse 237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39" name="Ellipse 238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70" name="Connecteur droit 169"/>
            <p:cNvCxnSpPr/>
            <p:nvPr/>
          </p:nvCxnSpPr>
          <p:spPr>
            <a:xfrm rot="5400000" flipH="1" flipV="1">
              <a:off x="2309581" y="2248565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Connecteur droit 170"/>
            <p:cNvCxnSpPr/>
            <p:nvPr/>
          </p:nvCxnSpPr>
          <p:spPr>
            <a:xfrm>
              <a:off x="2410524" y="2349504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Connecteur droit 171"/>
            <p:cNvCxnSpPr/>
            <p:nvPr/>
          </p:nvCxnSpPr>
          <p:spPr>
            <a:xfrm rot="16200000" flipH="1">
              <a:off x="2397927" y="2180716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Connecteur droit 172"/>
            <p:cNvCxnSpPr/>
            <p:nvPr/>
          </p:nvCxnSpPr>
          <p:spPr>
            <a:xfrm rot="5400000" flipH="1" flipV="1">
              <a:off x="2397927" y="2180717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4" name="Grouper 173"/>
            <p:cNvGrpSpPr/>
            <p:nvPr/>
          </p:nvGrpSpPr>
          <p:grpSpPr>
            <a:xfrm>
              <a:off x="3060858" y="2098146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32" name="Ellipse 231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33" name="Ellipse 232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34" name="Ellipse 233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35" name="Ellipse 234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75" name="Connecteur droit 174"/>
            <p:cNvCxnSpPr/>
            <p:nvPr/>
          </p:nvCxnSpPr>
          <p:spPr>
            <a:xfrm rot="5400000" flipH="1" flipV="1">
              <a:off x="3058881" y="2248565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Connecteur droit 175"/>
            <p:cNvCxnSpPr/>
            <p:nvPr/>
          </p:nvCxnSpPr>
          <p:spPr>
            <a:xfrm rot="16200000" flipH="1">
              <a:off x="3147227" y="2180716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Connecteur droit 176"/>
            <p:cNvCxnSpPr/>
            <p:nvPr/>
          </p:nvCxnSpPr>
          <p:spPr>
            <a:xfrm rot="5400000" flipH="1" flipV="1">
              <a:off x="3147227" y="2180717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8" name="Grouper 177"/>
            <p:cNvGrpSpPr/>
            <p:nvPr/>
          </p:nvGrpSpPr>
          <p:grpSpPr>
            <a:xfrm>
              <a:off x="3810158" y="2098145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28" name="Ellipse 227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9" name="Ellipse 228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30" name="Ellipse 229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31" name="Ellipse 230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79" name="Connecteur droit 178"/>
            <p:cNvCxnSpPr/>
            <p:nvPr/>
          </p:nvCxnSpPr>
          <p:spPr>
            <a:xfrm rot="5400000" flipH="1" flipV="1">
              <a:off x="4013857" y="2248564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Connecteur droit 179"/>
            <p:cNvCxnSpPr/>
            <p:nvPr/>
          </p:nvCxnSpPr>
          <p:spPr>
            <a:xfrm>
              <a:off x="3909124" y="2146831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Connecteur droit 180"/>
            <p:cNvCxnSpPr/>
            <p:nvPr/>
          </p:nvCxnSpPr>
          <p:spPr>
            <a:xfrm rot="16200000" flipH="1">
              <a:off x="3896527" y="2180715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Connecteur droit 181"/>
            <p:cNvCxnSpPr/>
            <p:nvPr/>
          </p:nvCxnSpPr>
          <p:spPr>
            <a:xfrm rot="5400000" flipH="1" flipV="1">
              <a:off x="3896527" y="2180716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3" name="Grouper 182"/>
            <p:cNvGrpSpPr/>
            <p:nvPr/>
          </p:nvGrpSpPr>
          <p:grpSpPr>
            <a:xfrm>
              <a:off x="2311558" y="2644710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24" name="Ellipse 223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5" name="Ellipse 224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6" name="Ellipse 225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7" name="Ellipse 226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84" name="Connecteur droit 183"/>
            <p:cNvCxnSpPr/>
            <p:nvPr/>
          </p:nvCxnSpPr>
          <p:spPr>
            <a:xfrm rot="5400000" flipH="1" flipV="1">
              <a:off x="2515257" y="2795129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Connecteur droit 184"/>
            <p:cNvCxnSpPr/>
            <p:nvPr/>
          </p:nvCxnSpPr>
          <p:spPr>
            <a:xfrm rot="16200000" flipV="1">
              <a:off x="2397927" y="2727281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Connecteur droit 185"/>
            <p:cNvCxnSpPr/>
            <p:nvPr/>
          </p:nvCxnSpPr>
          <p:spPr>
            <a:xfrm>
              <a:off x="2410524" y="2896068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Connecteur droit 186"/>
            <p:cNvCxnSpPr/>
            <p:nvPr/>
          </p:nvCxnSpPr>
          <p:spPr>
            <a:xfrm rot="5400000" flipH="1" flipV="1">
              <a:off x="2397927" y="2727281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8" name="Grouper 187"/>
            <p:cNvGrpSpPr/>
            <p:nvPr/>
          </p:nvGrpSpPr>
          <p:grpSpPr>
            <a:xfrm>
              <a:off x="3060858" y="2644710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20" name="Ellipse 219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1" name="Ellipse 220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2" name="Ellipse 221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23" name="Ellipse 222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89" name="Connecteur droit 188"/>
            <p:cNvCxnSpPr/>
            <p:nvPr/>
          </p:nvCxnSpPr>
          <p:spPr>
            <a:xfrm rot="5400000" flipH="1" flipV="1">
              <a:off x="3264557" y="2795129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Connecteur droit 189"/>
            <p:cNvCxnSpPr/>
            <p:nvPr/>
          </p:nvCxnSpPr>
          <p:spPr>
            <a:xfrm rot="5400000" flipH="1" flipV="1">
              <a:off x="3058881" y="2795129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Connecteur droit 190"/>
            <p:cNvCxnSpPr/>
            <p:nvPr/>
          </p:nvCxnSpPr>
          <p:spPr>
            <a:xfrm>
              <a:off x="3159824" y="2896068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Connecteur droit 191"/>
            <p:cNvCxnSpPr/>
            <p:nvPr/>
          </p:nvCxnSpPr>
          <p:spPr>
            <a:xfrm>
              <a:off x="3159824" y="2694189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93" name="Grouper 192"/>
            <p:cNvGrpSpPr/>
            <p:nvPr/>
          </p:nvGrpSpPr>
          <p:grpSpPr>
            <a:xfrm>
              <a:off x="3810158" y="2644709"/>
              <a:ext cx="304642" cy="300837"/>
              <a:chOff x="395862" y="1039546"/>
              <a:chExt cx="304642" cy="300837"/>
            </a:xfrm>
            <a:solidFill>
              <a:srgbClr val="243CD0"/>
            </a:solidFill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16" name="Ellipse 215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17" name="Ellipse 216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18" name="Ellipse 217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19" name="Ellipse 218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194" name="Connecteur droit 193"/>
            <p:cNvCxnSpPr/>
            <p:nvPr/>
          </p:nvCxnSpPr>
          <p:spPr>
            <a:xfrm>
              <a:off x="3909124" y="2693137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Connecteur droit 194"/>
            <p:cNvCxnSpPr/>
            <p:nvPr/>
          </p:nvCxnSpPr>
          <p:spPr>
            <a:xfrm rot="5400000" flipH="1" flipV="1">
              <a:off x="3808181" y="2795128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Connecteur droit 195"/>
            <p:cNvCxnSpPr/>
            <p:nvPr/>
          </p:nvCxnSpPr>
          <p:spPr>
            <a:xfrm rot="16200000" flipH="1">
              <a:off x="3896527" y="2727279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7" name="Connecteur droit 196"/>
            <p:cNvCxnSpPr/>
            <p:nvPr/>
          </p:nvCxnSpPr>
          <p:spPr>
            <a:xfrm>
              <a:off x="3909124" y="2896067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Connecteur droit 197"/>
            <p:cNvCxnSpPr/>
            <p:nvPr/>
          </p:nvCxnSpPr>
          <p:spPr>
            <a:xfrm>
              <a:off x="3159824" y="2147625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Connecteur droit 198"/>
            <p:cNvCxnSpPr/>
            <p:nvPr/>
          </p:nvCxnSpPr>
          <p:spPr>
            <a:xfrm rot="5400000" flipH="1" flipV="1">
              <a:off x="2516846" y="2248565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0" name="Connecteur droit 199"/>
            <p:cNvCxnSpPr/>
            <p:nvPr/>
          </p:nvCxnSpPr>
          <p:spPr>
            <a:xfrm rot="5400000" flipH="1" flipV="1">
              <a:off x="3808181" y="2248564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Connecteur droit 200"/>
            <p:cNvCxnSpPr/>
            <p:nvPr/>
          </p:nvCxnSpPr>
          <p:spPr>
            <a:xfrm>
              <a:off x="3159745" y="2351092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Connecteur droit 201"/>
            <p:cNvCxnSpPr/>
            <p:nvPr/>
          </p:nvCxnSpPr>
          <p:spPr>
            <a:xfrm>
              <a:off x="2410524" y="2694189"/>
              <a:ext cx="106710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Connecteur droit 202"/>
            <p:cNvCxnSpPr/>
            <p:nvPr/>
          </p:nvCxnSpPr>
          <p:spPr>
            <a:xfrm rot="5400000" flipH="1" flipV="1">
              <a:off x="3147227" y="2727281"/>
              <a:ext cx="131905" cy="135696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Connecteur droit 203"/>
            <p:cNvCxnSpPr/>
            <p:nvPr/>
          </p:nvCxnSpPr>
          <p:spPr>
            <a:xfrm rot="5400000" flipH="1" flipV="1">
              <a:off x="4013857" y="2795128"/>
              <a:ext cx="102921" cy="1588"/>
            </a:xfrm>
            <a:prstGeom prst="line">
              <a:avLst/>
            </a:prstGeom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9" name="Grouper 538"/>
          <p:cNvGrpSpPr/>
          <p:nvPr/>
        </p:nvGrpSpPr>
        <p:grpSpPr>
          <a:xfrm>
            <a:off x="2385373" y="1259679"/>
            <a:ext cx="304642" cy="300837"/>
            <a:chOff x="2264459" y="1371600"/>
            <a:chExt cx="304642" cy="300837"/>
          </a:xfrm>
          <a:solidFill>
            <a:srgbClr val="243CD0"/>
          </a:solidFill>
        </p:grpSpPr>
        <p:grpSp>
          <p:nvGrpSpPr>
            <p:cNvPr id="205" name="Grouper 204"/>
            <p:cNvGrpSpPr/>
            <p:nvPr/>
          </p:nvGrpSpPr>
          <p:grpSpPr>
            <a:xfrm>
              <a:off x="2264459" y="1371600"/>
              <a:ext cx="304642" cy="300837"/>
              <a:chOff x="395862" y="1039546"/>
              <a:chExt cx="304642" cy="300837"/>
            </a:xfrm>
            <a:grpFill/>
            <a:effectLst>
              <a:outerShdw blurRad="50800" dist="38100" dir="2700000">
                <a:srgbClr val="000000">
                  <a:alpha val="43000"/>
                </a:srgbClr>
              </a:outerShdw>
            </a:effectLst>
          </p:grpSpPr>
          <p:sp>
            <p:nvSpPr>
              <p:cNvPr id="212" name="Ellipse 211"/>
              <p:cNvSpPr/>
              <p:nvPr/>
            </p:nvSpPr>
            <p:spPr>
              <a:xfrm>
                <a:off x="395862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13" name="Ellipse 212"/>
              <p:cNvSpPr/>
              <p:nvPr/>
            </p:nvSpPr>
            <p:spPr>
              <a:xfrm>
                <a:off x="601538" y="1039546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14" name="Ellipse 213"/>
              <p:cNvSpPr/>
              <p:nvPr/>
            </p:nvSpPr>
            <p:spPr>
              <a:xfrm>
                <a:off x="395862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15" name="Ellipse 214"/>
              <p:cNvSpPr/>
              <p:nvPr/>
            </p:nvSpPr>
            <p:spPr>
              <a:xfrm>
                <a:off x="601538" y="1241425"/>
                <a:ext cx="98966" cy="98958"/>
              </a:xfrm>
              <a:prstGeom prst="ellipse">
                <a:avLst/>
              </a:prstGeom>
              <a:grpFill/>
              <a:ln>
                <a:solidFill>
                  <a:srgbClr val="243CD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lvl1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>
                  <a:defRPr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</p:grpSp>
        <p:cxnSp>
          <p:nvCxnSpPr>
            <p:cNvPr id="206" name="Connecteur droit 205"/>
            <p:cNvCxnSpPr/>
            <p:nvPr/>
          </p:nvCxnSpPr>
          <p:spPr>
            <a:xfrm rot="5400000" flipH="1" flipV="1">
              <a:off x="2262482" y="1522019"/>
              <a:ext cx="102921" cy="1588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Connecteur droit 206"/>
            <p:cNvCxnSpPr/>
            <p:nvPr/>
          </p:nvCxnSpPr>
          <p:spPr>
            <a:xfrm>
              <a:off x="2363425" y="1622958"/>
              <a:ext cx="106710" cy="1588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Connecteur droit 207"/>
            <p:cNvCxnSpPr/>
            <p:nvPr/>
          </p:nvCxnSpPr>
          <p:spPr>
            <a:xfrm rot="16200000" flipH="1">
              <a:off x="2350828" y="1454170"/>
              <a:ext cx="131905" cy="135696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Connecteur droit 208"/>
            <p:cNvCxnSpPr/>
            <p:nvPr/>
          </p:nvCxnSpPr>
          <p:spPr>
            <a:xfrm rot="5400000" flipH="1" flipV="1">
              <a:off x="2350828" y="1454171"/>
              <a:ext cx="131905" cy="135696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Connecteur droit 209"/>
            <p:cNvCxnSpPr/>
            <p:nvPr/>
          </p:nvCxnSpPr>
          <p:spPr>
            <a:xfrm rot="5400000" flipH="1" flipV="1">
              <a:off x="2469747" y="1522019"/>
              <a:ext cx="102921" cy="1588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Connecteur droit 210"/>
            <p:cNvCxnSpPr/>
            <p:nvPr/>
          </p:nvCxnSpPr>
          <p:spPr>
            <a:xfrm>
              <a:off x="2363425" y="1421079"/>
              <a:ext cx="106710" cy="1588"/>
            </a:xfrm>
            <a:prstGeom prst="line">
              <a:avLst/>
            </a:prstGeom>
            <a:grpFill/>
            <a:ln>
              <a:solidFill>
                <a:srgbClr val="243CD0"/>
              </a:solidFill>
            </a:ln>
            <a:effectLst>
              <a:outerShdw blurRad="50800" dist="38100" dir="2700000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7" name="Ellipse 396"/>
          <p:cNvSpPr/>
          <p:nvPr/>
        </p:nvSpPr>
        <p:spPr>
          <a:xfrm>
            <a:off x="7748634" y="1320798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8" name="Ellipse 397"/>
          <p:cNvSpPr/>
          <p:nvPr/>
        </p:nvSpPr>
        <p:spPr>
          <a:xfrm>
            <a:off x="7954310" y="1320798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9" name="Ellipse 398"/>
          <p:cNvSpPr/>
          <p:nvPr/>
        </p:nvSpPr>
        <p:spPr>
          <a:xfrm>
            <a:off x="7748634" y="1522677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0" name="Ellipse 399"/>
          <p:cNvSpPr/>
          <p:nvPr/>
        </p:nvSpPr>
        <p:spPr>
          <a:xfrm>
            <a:off x="7954310" y="1522677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1" name="Connecteur droit 400"/>
          <p:cNvCxnSpPr/>
          <p:nvPr/>
        </p:nvCxnSpPr>
        <p:spPr>
          <a:xfrm rot="5400000" flipH="1" flipV="1">
            <a:off x="7835003" y="1403369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2" name="Connecteur droit 401"/>
          <p:cNvCxnSpPr/>
          <p:nvPr/>
        </p:nvCxnSpPr>
        <p:spPr>
          <a:xfrm rot="5400000" flipH="1" flipV="1">
            <a:off x="7746657" y="1471217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3" name="Connecteur droit 402"/>
          <p:cNvCxnSpPr/>
          <p:nvPr/>
        </p:nvCxnSpPr>
        <p:spPr>
          <a:xfrm>
            <a:off x="7847600" y="1575333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4" name="Ellipse 403"/>
          <p:cNvSpPr/>
          <p:nvPr/>
        </p:nvSpPr>
        <p:spPr>
          <a:xfrm>
            <a:off x="7115984" y="1320799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5" name="Ellipse 404"/>
          <p:cNvSpPr/>
          <p:nvPr/>
        </p:nvSpPr>
        <p:spPr>
          <a:xfrm>
            <a:off x="7321660" y="1320799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6" name="Ellipse 405"/>
          <p:cNvSpPr/>
          <p:nvPr/>
        </p:nvSpPr>
        <p:spPr>
          <a:xfrm>
            <a:off x="7115984" y="1522678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7" name="Ellipse 406"/>
          <p:cNvSpPr/>
          <p:nvPr/>
        </p:nvSpPr>
        <p:spPr>
          <a:xfrm>
            <a:off x="7321660" y="1522678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8" name="Connecteur droit 407"/>
          <p:cNvCxnSpPr/>
          <p:nvPr/>
        </p:nvCxnSpPr>
        <p:spPr>
          <a:xfrm rot="16200000" flipH="1">
            <a:off x="7202353" y="1403369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Connecteur droit 408"/>
          <p:cNvCxnSpPr/>
          <p:nvPr/>
        </p:nvCxnSpPr>
        <p:spPr>
          <a:xfrm rot="5400000" flipH="1" flipV="1">
            <a:off x="7202353" y="1403370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Connecteur droit 409"/>
          <p:cNvCxnSpPr/>
          <p:nvPr/>
        </p:nvCxnSpPr>
        <p:spPr>
          <a:xfrm>
            <a:off x="7214871" y="1573745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1" name="Ellipse 410"/>
          <p:cNvSpPr/>
          <p:nvPr/>
        </p:nvSpPr>
        <p:spPr>
          <a:xfrm>
            <a:off x="6483334" y="1320799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2" name="Ellipse 411"/>
          <p:cNvSpPr/>
          <p:nvPr/>
        </p:nvSpPr>
        <p:spPr>
          <a:xfrm>
            <a:off x="6689010" y="1320799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3" name="Ellipse 412"/>
          <p:cNvSpPr/>
          <p:nvPr/>
        </p:nvSpPr>
        <p:spPr>
          <a:xfrm>
            <a:off x="6483334" y="1522678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4" name="Ellipse 413"/>
          <p:cNvSpPr/>
          <p:nvPr/>
        </p:nvSpPr>
        <p:spPr>
          <a:xfrm>
            <a:off x="6689010" y="1522678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15" name="Connecteur droit 414"/>
          <p:cNvCxnSpPr/>
          <p:nvPr/>
        </p:nvCxnSpPr>
        <p:spPr>
          <a:xfrm rot="5400000" flipH="1" flipV="1">
            <a:off x="6481357" y="1471218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6" name="Connecteur droit 415"/>
          <p:cNvCxnSpPr/>
          <p:nvPr/>
        </p:nvCxnSpPr>
        <p:spPr>
          <a:xfrm rot="16200000" flipH="1">
            <a:off x="6569703" y="1403369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Connecteur droit 416"/>
          <p:cNvCxnSpPr/>
          <p:nvPr/>
        </p:nvCxnSpPr>
        <p:spPr>
          <a:xfrm rot="5400000" flipH="1" flipV="1">
            <a:off x="6569703" y="1403370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8" name="Ellipse 417"/>
          <p:cNvSpPr/>
          <p:nvPr/>
        </p:nvSpPr>
        <p:spPr>
          <a:xfrm>
            <a:off x="8381284" y="1320798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9" name="Ellipse 418"/>
          <p:cNvSpPr/>
          <p:nvPr/>
        </p:nvSpPr>
        <p:spPr>
          <a:xfrm>
            <a:off x="8586960" y="1320798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0" name="Ellipse 419"/>
          <p:cNvSpPr/>
          <p:nvPr/>
        </p:nvSpPr>
        <p:spPr>
          <a:xfrm>
            <a:off x="8381284" y="1522677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1" name="Ellipse 420"/>
          <p:cNvSpPr/>
          <p:nvPr/>
        </p:nvSpPr>
        <p:spPr>
          <a:xfrm>
            <a:off x="8586960" y="1522677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2" name="Connecteur droit 421"/>
          <p:cNvCxnSpPr/>
          <p:nvPr/>
        </p:nvCxnSpPr>
        <p:spPr>
          <a:xfrm rot="16200000" flipH="1">
            <a:off x="8467653" y="1403368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3" name="Connecteur droit 422"/>
          <p:cNvCxnSpPr/>
          <p:nvPr/>
        </p:nvCxnSpPr>
        <p:spPr>
          <a:xfrm rot="5400000" flipH="1" flipV="1">
            <a:off x="8379307" y="1471217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4" name="Connecteur droit 423"/>
          <p:cNvCxnSpPr/>
          <p:nvPr/>
        </p:nvCxnSpPr>
        <p:spPr>
          <a:xfrm>
            <a:off x="8480250" y="1575333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5" name="Ellipse 424"/>
          <p:cNvSpPr/>
          <p:nvPr/>
        </p:nvSpPr>
        <p:spPr>
          <a:xfrm>
            <a:off x="7748713" y="185948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6" name="Ellipse 425"/>
          <p:cNvSpPr/>
          <p:nvPr/>
        </p:nvSpPr>
        <p:spPr>
          <a:xfrm>
            <a:off x="7954389" y="185948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7" name="Ellipse 426"/>
          <p:cNvSpPr/>
          <p:nvPr/>
        </p:nvSpPr>
        <p:spPr>
          <a:xfrm>
            <a:off x="7748713" y="206136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8" name="Ellipse 427"/>
          <p:cNvSpPr/>
          <p:nvPr/>
        </p:nvSpPr>
        <p:spPr>
          <a:xfrm>
            <a:off x="7954389" y="206136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29" name="Connecteur droit 428"/>
          <p:cNvCxnSpPr/>
          <p:nvPr/>
        </p:nvCxnSpPr>
        <p:spPr>
          <a:xfrm rot="5400000" flipH="1" flipV="1">
            <a:off x="7952412" y="2009903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" name="Connecteur droit 429"/>
          <p:cNvCxnSpPr/>
          <p:nvPr/>
        </p:nvCxnSpPr>
        <p:spPr>
          <a:xfrm rot="16200000" flipH="1">
            <a:off x="7835082" y="1942054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1" name="Connecteur droit 430"/>
          <p:cNvCxnSpPr/>
          <p:nvPr/>
        </p:nvCxnSpPr>
        <p:spPr>
          <a:xfrm rot="5400000" flipH="1" flipV="1">
            <a:off x="7746736" y="2009903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2" name="Ellipse 431"/>
          <p:cNvSpPr/>
          <p:nvPr/>
        </p:nvSpPr>
        <p:spPr>
          <a:xfrm>
            <a:off x="7116063" y="1859485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3" name="Ellipse 432"/>
          <p:cNvSpPr/>
          <p:nvPr/>
        </p:nvSpPr>
        <p:spPr>
          <a:xfrm>
            <a:off x="7321739" y="1859485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4" name="Ellipse 433"/>
          <p:cNvSpPr/>
          <p:nvPr/>
        </p:nvSpPr>
        <p:spPr>
          <a:xfrm>
            <a:off x="7116063" y="206136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5" name="Ellipse 434"/>
          <p:cNvSpPr/>
          <p:nvPr/>
        </p:nvSpPr>
        <p:spPr>
          <a:xfrm>
            <a:off x="7321739" y="206136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36" name="Connecteur droit 435"/>
          <p:cNvCxnSpPr/>
          <p:nvPr/>
        </p:nvCxnSpPr>
        <p:spPr>
          <a:xfrm rot="5400000" flipH="1" flipV="1">
            <a:off x="7114086" y="2009904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7" name="Connecteur droit 436"/>
          <p:cNvCxnSpPr/>
          <p:nvPr/>
        </p:nvCxnSpPr>
        <p:spPr>
          <a:xfrm rot="5400000" flipH="1" flipV="1">
            <a:off x="7202432" y="1942056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Connecteur droit 437"/>
          <p:cNvCxnSpPr/>
          <p:nvPr/>
        </p:nvCxnSpPr>
        <p:spPr>
          <a:xfrm rot="5400000" flipH="1" flipV="1">
            <a:off x="7324527" y="2012286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9" name="Ellipse 438"/>
          <p:cNvSpPr/>
          <p:nvPr/>
        </p:nvSpPr>
        <p:spPr>
          <a:xfrm>
            <a:off x="6483413" y="1859485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0" name="Ellipse 439"/>
          <p:cNvSpPr/>
          <p:nvPr/>
        </p:nvSpPr>
        <p:spPr>
          <a:xfrm>
            <a:off x="6689089" y="1859485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1" name="Ellipse 440"/>
          <p:cNvSpPr/>
          <p:nvPr/>
        </p:nvSpPr>
        <p:spPr>
          <a:xfrm>
            <a:off x="6483413" y="206136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2" name="Ellipse 441"/>
          <p:cNvSpPr/>
          <p:nvPr/>
        </p:nvSpPr>
        <p:spPr>
          <a:xfrm>
            <a:off x="6689089" y="206136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43" name="Connecteur droit 442"/>
          <p:cNvCxnSpPr/>
          <p:nvPr/>
        </p:nvCxnSpPr>
        <p:spPr>
          <a:xfrm rot="16200000" flipH="1">
            <a:off x="6569782" y="1942055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4" name="Connecteur droit 443"/>
          <p:cNvCxnSpPr/>
          <p:nvPr/>
        </p:nvCxnSpPr>
        <p:spPr>
          <a:xfrm rot="5400000" flipH="1" flipV="1">
            <a:off x="6569782" y="1942056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5" name="Connecteur droit 444"/>
          <p:cNvCxnSpPr/>
          <p:nvPr/>
        </p:nvCxnSpPr>
        <p:spPr>
          <a:xfrm rot="5400000" flipH="1" flipV="1">
            <a:off x="6688701" y="2009904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6" name="Ellipse 445"/>
          <p:cNvSpPr/>
          <p:nvPr/>
        </p:nvSpPr>
        <p:spPr>
          <a:xfrm>
            <a:off x="8381363" y="1859484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7" name="Ellipse 446"/>
          <p:cNvSpPr/>
          <p:nvPr/>
        </p:nvSpPr>
        <p:spPr>
          <a:xfrm>
            <a:off x="8587039" y="1859484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8" name="Ellipse 447"/>
          <p:cNvSpPr/>
          <p:nvPr/>
        </p:nvSpPr>
        <p:spPr>
          <a:xfrm>
            <a:off x="8381363" y="2061363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9" name="Ellipse 448"/>
          <p:cNvSpPr/>
          <p:nvPr/>
        </p:nvSpPr>
        <p:spPr>
          <a:xfrm>
            <a:off x="8587039" y="2061363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0" name="Connecteur droit 449"/>
          <p:cNvCxnSpPr/>
          <p:nvPr/>
        </p:nvCxnSpPr>
        <p:spPr>
          <a:xfrm rot="5400000" flipH="1" flipV="1">
            <a:off x="8585062" y="2009903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1" name="Connecteur droit 450"/>
          <p:cNvCxnSpPr/>
          <p:nvPr/>
        </p:nvCxnSpPr>
        <p:spPr>
          <a:xfrm rot="5400000" flipH="1" flipV="1">
            <a:off x="8467732" y="1942055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2" name="Connecteur droit 451"/>
          <p:cNvCxnSpPr/>
          <p:nvPr/>
        </p:nvCxnSpPr>
        <p:spPr>
          <a:xfrm>
            <a:off x="8480329" y="2114019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3" name="Ellipse 452"/>
          <p:cNvSpPr/>
          <p:nvPr/>
        </p:nvSpPr>
        <p:spPr>
          <a:xfrm>
            <a:off x="7116858" y="241266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4" name="Ellipse 453"/>
          <p:cNvSpPr/>
          <p:nvPr/>
        </p:nvSpPr>
        <p:spPr>
          <a:xfrm>
            <a:off x="7322534" y="241266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5" name="Ellipse 454"/>
          <p:cNvSpPr/>
          <p:nvPr/>
        </p:nvSpPr>
        <p:spPr>
          <a:xfrm>
            <a:off x="7116858" y="261454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6" name="Ellipse 455"/>
          <p:cNvSpPr/>
          <p:nvPr/>
        </p:nvSpPr>
        <p:spPr>
          <a:xfrm>
            <a:off x="7322534" y="261454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57" name="Connecteur droit 456"/>
          <p:cNvCxnSpPr/>
          <p:nvPr/>
        </p:nvCxnSpPr>
        <p:spPr>
          <a:xfrm rot="5400000" flipH="1" flipV="1">
            <a:off x="7320557" y="2563082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8" name="Connecteur droit 457"/>
          <p:cNvCxnSpPr/>
          <p:nvPr/>
        </p:nvCxnSpPr>
        <p:spPr>
          <a:xfrm rot="5400000" flipH="1" flipV="1">
            <a:off x="7114881" y="2563082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9" name="Connecteur droit 458"/>
          <p:cNvCxnSpPr/>
          <p:nvPr/>
        </p:nvCxnSpPr>
        <p:spPr>
          <a:xfrm>
            <a:off x="7215824" y="2667198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0" name="Ellipse 459"/>
          <p:cNvSpPr/>
          <p:nvPr/>
        </p:nvSpPr>
        <p:spPr>
          <a:xfrm>
            <a:off x="6483334" y="2398171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1" name="Ellipse 460"/>
          <p:cNvSpPr/>
          <p:nvPr/>
        </p:nvSpPr>
        <p:spPr>
          <a:xfrm>
            <a:off x="6689010" y="2398171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2" name="Ellipse 461"/>
          <p:cNvSpPr/>
          <p:nvPr/>
        </p:nvSpPr>
        <p:spPr>
          <a:xfrm>
            <a:off x="6483334" y="2600050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3" name="Ellipse 462"/>
          <p:cNvSpPr/>
          <p:nvPr/>
        </p:nvSpPr>
        <p:spPr>
          <a:xfrm>
            <a:off x="6689010" y="2600050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64" name="Connecteur droit 463"/>
          <p:cNvCxnSpPr/>
          <p:nvPr/>
        </p:nvCxnSpPr>
        <p:spPr>
          <a:xfrm>
            <a:off x="6582300" y="2649529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5" name="Connecteur droit 464"/>
          <p:cNvCxnSpPr/>
          <p:nvPr/>
        </p:nvCxnSpPr>
        <p:spPr>
          <a:xfrm rot="16200000" flipH="1">
            <a:off x="6569703" y="2480741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6" name="Connecteur droit 465"/>
          <p:cNvCxnSpPr/>
          <p:nvPr/>
        </p:nvCxnSpPr>
        <p:spPr>
          <a:xfrm rot="5400000" flipH="1" flipV="1">
            <a:off x="6688622" y="2548590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7" name="Ellipse 466"/>
          <p:cNvSpPr/>
          <p:nvPr/>
        </p:nvSpPr>
        <p:spPr>
          <a:xfrm>
            <a:off x="7749508" y="241266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8" name="Ellipse 467"/>
          <p:cNvSpPr/>
          <p:nvPr/>
        </p:nvSpPr>
        <p:spPr>
          <a:xfrm>
            <a:off x="7955184" y="241266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69" name="Ellipse 468"/>
          <p:cNvSpPr/>
          <p:nvPr/>
        </p:nvSpPr>
        <p:spPr>
          <a:xfrm>
            <a:off x="7749508" y="261454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0" name="Ellipse 469"/>
          <p:cNvSpPr/>
          <p:nvPr/>
        </p:nvSpPr>
        <p:spPr>
          <a:xfrm>
            <a:off x="7955184" y="261454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1" name="Connecteur droit 470"/>
          <p:cNvCxnSpPr/>
          <p:nvPr/>
        </p:nvCxnSpPr>
        <p:spPr>
          <a:xfrm>
            <a:off x="7848474" y="2461349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2" name="Connecteur droit 471"/>
          <p:cNvCxnSpPr/>
          <p:nvPr/>
        </p:nvCxnSpPr>
        <p:spPr>
          <a:xfrm rot="16200000" flipH="1">
            <a:off x="7835877" y="2495233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3" name="Connecteur droit 472"/>
          <p:cNvCxnSpPr/>
          <p:nvPr/>
        </p:nvCxnSpPr>
        <p:spPr>
          <a:xfrm rot="5400000" flipH="1" flipV="1">
            <a:off x="7835877" y="2495234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4" name="Ellipse 473"/>
          <p:cNvSpPr/>
          <p:nvPr/>
        </p:nvSpPr>
        <p:spPr>
          <a:xfrm>
            <a:off x="7115190" y="2939239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5" name="Ellipse 474"/>
          <p:cNvSpPr/>
          <p:nvPr/>
        </p:nvSpPr>
        <p:spPr>
          <a:xfrm>
            <a:off x="7320866" y="2939239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6" name="Ellipse 475"/>
          <p:cNvSpPr/>
          <p:nvPr/>
        </p:nvSpPr>
        <p:spPr>
          <a:xfrm>
            <a:off x="7115190" y="3141118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7" name="Ellipse 476"/>
          <p:cNvSpPr/>
          <p:nvPr/>
        </p:nvSpPr>
        <p:spPr>
          <a:xfrm>
            <a:off x="7320866" y="3141118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78" name="Connecteur droit 477"/>
          <p:cNvCxnSpPr/>
          <p:nvPr/>
        </p:nvCxnSpPr>
        <p:spPr>
          <a:xfrm>
            <a:off x="7214156" y="2987925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Connecteur droit 478"/>
          <p:cNvCxnSpPr/>
          <p:nvPr/>
        </p:nvCxnSpPr>
        <p:spPr>
          <a:xfrm rot="5400000" flipH="1" flipV="1">
            <a:off x="7201559" y="3021810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0" name="Connecteur droit 479"/>
          <p:cNvCxnSpPr/>
          <p:nvPr/>
        </p:nvCxnSpPr>
        <p:spPr>
          <a:xfrm>
            <a:off x="7214156" y="3193774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1" name="Ellipse 480"/>
          <p:cNvSpPr/>
          <p:nvPr/>
        </p:nvSpPr>
        <p:spPr>
          <a:xfrm>
            <a:off x="6484208" y="2937651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2" name="Ellipse 481"/>
          <p:cNvSpPr/>
          <p:nvPr/>
        </p:nvSpPr>
        <p:spPr>
          <a:xfrm>
            <a:off x="6689884" y="2937651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3" name="Ellipse 482"/>
          <p:cNvSpPr/>
          <p:nvPr/>
        </p:nvSpPr>
        <p:spPr>
          <a:xfrm>
            <a:off x="6484208" y="3139530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4" name="Ellipse 483"/>
          <p:cNvSpPr/>
          <p:nvPr/>
        </p:nvSpPr>
        <p:spPr>
          <a:xfrm>
            <a:off x="6689884" y="3139530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85" name="Connecteur droit 484"/>
          <p:cNvCxnSpPr/>
          <p:nvPr/>
        </p:nvCxnSpPr>
        <p:spPr>
          <a:xfrm rot="5400000" flipH="1" flipV="1">
            <a:off x="6482231" y="3088070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6" name="Connecteur droit 485"/>
          <p:cNvCxnSpPr/>
          <p:nvPr/>
        </p:nvCxnSpPr>
        <p:spPr>
          <a:xfrm rot="16200000" flipH="1">
            <a:off x="6570577" y="3020221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7" name="Connecteur droit 486"/>
          <p:cNvCxnSpPr/>
          <p:nvPr/>
        </p:nvCxnSpPr>
        <p:spPr>
          <a:xfrm>
            <a:off x="6583174" y="2987130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8" name="Ellipse 487"/>
          <p:cNvSpPr/>
          <p:nvPr/>
        </p:nvSpPr>
        <p:spPr>
          <a:xfrm>
            <a:off x="8382158" y="2397377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89" name="Ellipse 488"/>
          <p:cNvSpPr/>
          <p:nvPr/>
        </p:nvSpPr>
        <p:spPr>
          <a:xfrm>
            <a:off x="8587834" y="2397377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0" name="Ellipse 489"/>
          <p:cNvSpPr/>
          <p:nvPr/>
        </p:nvSpPr>
        <p:spPr>
          <a:xfrm>
            <a:off x="8382158" y="2599256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1" name="Ellipse 490"/>
          <p:cNvSpPr/>
          <p:nvPr/>
        </p:nvSpPr>
        <p:spPr>
          <a:xfrm>
            <a:off x="8587834" y="2599256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2" name="Connecteur droit 491"/>
          <p:cNvCxnSpPr/>
          <p:nvPr/>
        </p:nvCxnSpPr>
        <p:spPr>
          <a:xfrm rot="5400000" flipH="1" flipV="1">
            <a:off x="8380181" y="2547796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3" name="Connecteur droit 492"/>
          <p:cNvCxnSpPr/>
          <p:nvPr/>
        </p:nvCxnSpPr>
        <p:spPr>
          <a:xfrm rot="5400000" flipH="1" flipV="1">
            <a:off x="8468527" y="2479948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4" name="Connecteur droit 493"/>
          <p:cNvCxnSpPr/>
          <p:nvPr/>
        </p:nvCxnSpPr>
        <p:spPr>
          <a:xfrm>
            <a:off x="8481124" y="2444474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5" name="Ellipse 494"/>
          <p:cNvSpPr/>
          <p:nvPr/>
        </p:nvSpPr>
        <p:spPr>
          <a:xfrm>
            <a:off x="7749508" y="294003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6" name="Ellipse 495"/>
          <p:cNvSpPr/>
          <p:nvPr/>
        </p:nvSpPr>
        <p:spPr>
          <a:xfrm>
            <a:off x="7955184" y="294003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7" name="Ellipse 496"/>
          <p:cNvSpPr/>
          <p:nvPr/>
        </p:nvSpPr>
        <p:spPr>
          <a:xfrm>
            <a:off x="7749508" y="314191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98" name="Ellipse 497"/>
          <p:cNvSpPr/>
          <p:nvPr/>
        </p:nvSpPr>
        <p:spPr>
          <a:xfrm>
            <a:off x="7955184" y="314191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99" name="Connecteur droit 498"/>
          <p:cNvCxnSpPr/>
          <p:nvPr/>
        </p:nvCxnSpPr>
        <p:spPr>
          <a:xfrm>
            <a:off x="7848474" y="2988720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0" name="Connecteur droit 499"/>
          <p:cNvCxnSpPr/>
          <p:nvPr/>
        </p:nvCxnSpPr>
        <p:spPr>
          <a:xfrm rot="16200000" flipH="1">
            <a:off x="7835877" y="3022604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Connecteur droit 500"/>
          <p:cNvCxnSpPr/>
          <p:nvPr/>
        </p:nvCxnSpPr>
        <p:spPr>
          <a:xfrm>
            <a:off x="7848474" y="3194569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2" name="Ellipse 501"/>
          <p:cNvSpPr/>
          <p:nvPr/>
        </p:nvSpPr>
        <p:spPr>
          <a:xfrm>
            <a:off x="7748634" y="347554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3" name="Ellipse 502"/>
          <p:cNvSpPr/>
          <p:nvPr/>
        </p:nvSpPr>
        <p:spPr>
          <a:xfrm>
            <a:off x="7954310" y="347554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4" name="Ellipse 503"/>
          <p:cNvSpPr/>
          <p:nvPr/>
        </p:nvSpPr>
        <p:spPr>
          <a:xfrm>
            <a:off x="7748634" y="367742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05" name="Ellipse 504"/>
          <p:cNvSpPr/>
          <p:nvPr/>
        </p:nvSpPr>
        <p:spPr>
          <a:xfrm>
            <a:off x="7954310" y="367742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06" name="Connecteur droit 505"/>
          <p:cNvCxnSpPr/>
          <p:nvPr/>
        </p:nvCxnSpPr>
        <p:spPr>
          <a:xfrm rot="5400000" flipH="1" flipV="1">
            <a:off x="7952333" y="3625962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7" name="Connecteur droit 506"/>
          <p:cNvCxnSpPr/>
          <p:nvPr/>
        </p:nvCxnSpPr>
        <p:spPr>
          <a:xfrm>
            <a:off x="7847600" y="3524229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8" name="Connecteur droit 507"/>
          <p:cNvCxnSpPr>
            <a:stCxn id="502" idx="4"/>
            <a:endCxn id="504" idx="0"/>
          </p:cNvCxnSpPr>
          <p:nvPr/>
        </p:nvCxnSpPr>
        <p:spPr>
          <a:xfrm rot="5400000">
            <a:off x="7746657" y="3625961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9" name="Ellipse 508"/>
          <p:cNvSpPr/>
          <p:nvPr/>
        </p:nvSpPr>
        <p:spPr>
          <a:xfrm>
            <a:off x="6484129" y="347554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0" name="Ellipse 509"/>
          <p:cNvSpPr/>
          <p:nvPr/>
        </p:nvSpPr>
        <p:spPr>
          <a:xfrm>
            <a:off x="6689805" y="347554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1" name="Ellipse 510"/>
          <p:cNvSpPr/>
          <p:nvPr/>
        </p:nvSpPr>
        <p:spPr>
          <a:xfrm>
            <a:off x="6484129" y="367742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2" name="Ellipse 511"/>
          <p:cNvSpPr/>
          <p:nvPr/>
        </p:nvSpPr>
        <p:spPr>
          <a:xfrm>
            <a:off x="6689805" y="367742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13" name="Connecteur droit 512"/>
          <p:cNvCxnSpPr/>
          <p:nvPr/>
        </p:nvCxnSpPr>
        <p:spPr>
          <a:xfrm rot="5400000" flipH="1" flipV="1">
            <a:off x="6570498" y="3558114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4" name="Connecteur droit 513"/>
          <p:cNvCxnSpPr/>
          <p:nvPr/>
        </p:nvCxnSpPr>
        <p:spPr>
          <a:xfrm>
            <a:off x="6583095" y="3525022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5" name="Connecteur droit 514"/>
          <p:cNvCxnSpPr/>
          <p:nvPr/>
        </p:nvCxnSpPr>
        <p:spPr>
          <a:xfrm rot="5400000" flipH="1" flipV="1">
            <a:off x="6692593" y="3628344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6" name="Ellipse 515"/>
          <p:cNvSpPr/>
          <p:nvPr/>
        </p:nvSpPr>
        <p:spPr>
          <a:xfrm>
            <a:off x="8380490" y="2938445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7" name="Ellipse 516"/>
          <p:cNvSpPr/>
          <p:nvPr/>
        </p:nvSpPr>
        <p:spPr>
          <a:xfrm>
            <a:off x="8586166" y="2938445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8" name="Ellipse 517"/>
          <p:cNvSpPr/>
          <p:nvPr/>
        </p:nvSpPr>
        <p:spPr>
          <a:xfrm>
            <a:off x="8380490" y="314032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19" name="Ellipse 518"/>
          <p:cNvSpPr/>
          <p:nvPr/>
        </p:nvSpPr>
        <p:spPr>
          <a:xfrm>
            <a:off x="8586166" y="3140324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0" name="Connecteur droit 519"/>
          <p:cNvCxnSpPr/>
          <p:nvPr/>
        </p:nvCxnSpPr>
        <p:spPr>
          <a:xfrm rot="5400000" flipH="1" flipV="1">
            <a:off x="8378513" y="3088864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1" name="Connecteur droit 520"/>
          <p:cNvCxnSpPr/>
          <p:nvPr/>
        </p:nvCxnSpPr>
        <p:spPr>
          <a:xfrm>
            <a:off x="8479456" y="3189803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2" name="Connecteur droit 521"/>
          <p:cNvCxnSpPr/>
          <p:nvPr/>
        </p:nvCxnSpPr>
        <p:spPr>
          <a:xfrm>
            <a:off x="8479456" y="2985542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3" name="Ellipse 522"/>
          <p:cNvSpPr/>
          <p:nvPr/>
        </p:nvSpPr>
        <p:spPr>
          <a:xfrm>
            <a:off x="8381284" y="347554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4" name="Ellipse 523"/>
          <p:cNvSpPr/>
          <p:nvPr/>
        </p:nvSpPr>
        <p:spPr>
          <a:xfrm>
            <a:off x="8586960" y="3475543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5" name="Ellipse 524"/>
          <p:cNvSpPr/>
          <p:nvPr/>
        </p:nvSpPr>
        <p:spPr>
          <a:xfrm>
            <a:off x="8381284" y="367742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26" name="Ellipse 525"/>
          <p:cNvSpPr/>
          <p:nvPr/>
        </p:nvSpPr>
        <p:spPr>
          <a:xfrm>
            <a:off x="8586960" y="3677422"/>
            <a:ext cx="98966" cy="98958"/>
          </a:xfrm>
          <a:prstGeom prst="ellips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27" name="Connecteur droit 526"/>
          <p:cNvCxnSpPr/>
          <p:nvPr/>
        </p:nvCxnSpPr>
        <p:spPr>
          <a:xfrm rot="5400000" flipH="1" flipV="1">
            <a:off x="8584983" y="3625962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8" name="Connecteur droit 527"/>
          <p:cNvCxnSpPr/>
          <p:nvPr/>
        </p:nvCxnSpPr>
        <p:spPr>
          <a:xfrm>
            <a:off x="8480250" y="3524229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9" name="Connecteur droit 528"/>
          <p:cNvCxnSpPr/>
          <p:nvPr/>
        </p:nvCxnSpPr>
        <p:spPr>
          <a:xfrm>
            <a:off x="8480250" y="3730078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243CD0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0" name="Ellipse 529"/>
          <p:cNvSpPr/>
          <p:nvPr/>
        </p:nvSpPr>
        <p:spPr>
          <a:xfrm>
            <a:off x="7115190" y="3478719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1" name="Ellipse 530"/>
          <p:cNvSpPr/>
          <p:nvPr/>
        </p:nvSpPr>
        <p:spPr>
          <a:xfrm>
            <a:off x="7320866" y="3478719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2" name="Ellipse 531"/>
          <p:cNvSpPr/>
          <p:nvPr/>
        </p:nvSpPr>
        <p:spPr>
          <a:xfrm>
            <a:off x="7115190" y="3680598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3" name="Ellipse 532"/>
          <p:cNvSpPr/>
          <p:nvPr/>
        </p:nvSpPr>
        <p:spPr>
          <a:xfrm>
            <a:off x="7320866" y="3680598"/>
            <a:ext cx="98966" cy="98958"/>
          </a:xfrm>
          <a:prstGeom prst="ellipse">
            <a:avLst/>
          </a:prstGeom>
          <a:solidFill>
            <a:srgbClr val="C4514E"/>
          </a:solidFill>
          <a:ln>
            <a:solidFill>
              <a:srgbClr val="C4514E"/>
            </a:solidFill>
          </a:ln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534" name="Connecteur droit 533"/>
          <p:cNvCxnSpPr/>
          <p:nvPr/>
        </p:nvCxnSpPr>
        <p:spPr>
          <a:xfrm rot="5400000" flipH="1" flipV="1">
            <a:off x="7318889" y="3629138"/>
            <a:ext cx="102921" cy="1588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5" name="Connecteur droit 534"/>
          <p:cNvCxnSpPr/>
          <p:nvPr/>
        </p:nvCxnSpPr>
        <p:spPr>
          <a:xfrm>
            <a:off x="7214156" y="3527405"/>
            <a:ext cx="106710" cy="1588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6" name="Connecteur droit 535"/>
          <p:cNvCxnSpPr/>
          <p:nvPr/>
        </p:nvCxnSpPr>
        <p:spPr>
          <a:xfrm rot="16200000" flipH="1">
            <a:off x="7201559" y="3561289"/>
            <a:ext cx="131905" cy="135696"/>
          </a:xfrm>
          <a:prstGeom prst="line">
            <a:avLst/>
          </a:prstGeom>
          <a:solidFill>
            <a:srgbClr val="243CD0"/>
          </a:solidFill>
          <a:ln>
            <a:solidFill>
              <a:srgbClr val="C4514E"/>
            </a:solidFill>
          </a:ln>
          <a:effectLst>
            <a:outerShdw blurRad="50800" dist="38100" dir="2700000" rotWithShape="0">
              <a:srgbClr val="000000">
                <a:alpha val="43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38" name="ZoneTexte 537"/>
          <p:cNvSpPr txBox="1"/>
          <p:nvPr/>
        </p:nvSpPr>
        <p:spPr>
          <a:xfrm>
            <a:off x="304800" y="2270672"/>
            <a:ext cx="2286001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1, </a:t>
            </a: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r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6</a:t>
            </a:r>
          </a:p>
        </p:txBody>
      </p:sp>
      <p:sp>
        <p:nvSpPr>
          <p:cNvPr id="542" name="ZoneTexte 541"/>
          <p:cNvSpPr txBox="1"/>
          <p:nvPr/>
        </p:nvSpPr>
        <p:spPr>
          <a:xfrm>
            <a:off x="304800" y="4493568"/>
            <a:ext cx="2286001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2, </a:t>
            </a: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r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15</a:t>
            </a:r>
          </a:p>
        </p:txBody>
      </p:sp>
      <p:sp>
        <p:nvSpPr>
          <p:cNvPr id="543" name="ZoneTexte 542"/>
          <p:cNvSpPr txBox="1"/>
          <p:nvPr/>
        </p:nvSpPr>
        <p:spPr>
          <a:xfrm>
            <a:off x="4419599" y="2347267"/>
            <a:ext cx="2286001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 3, </a:t>
            </a: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r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16</a:t>
            </a:r>
          </a:p>
        </p:txBody>
      </p:sp>
      <p:cxnSp>
        <p:nvCxnSpPr>
          <p:cNvPr id="365" name="Connecteur droit 364"/>
          <p:cNvCxnSpPr/>
          <p:nvPr/>
        </p:nvCxnSpPr>
        <p:spPr bwMode="auto">
          <a:xfrm rot="5400000">
            <a:off x="2017712" y="1409303"/>
            <a:ext cx="5334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366" name="Connecteur droit 365"/>
          <p:cNvCxnSpPr/>
          <p:nvPr/>
        </p:nvCxnSpPr>
        <p:spPr bwMode="auto">
          <a:xfrm rot="5400000">
            <a:off x="1789906" y="2501107"/>
            <a:ext cx="989806" cy="794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369" name="Connecteur droit 368"/>
          <p:cNvCxnSpPr/>
          <p:nvPr/>
        </p:nvCxnSpPr>
        <p:spPr bwMode="auto">
          <a:xfrm rot="5400000">
            <a:off x="989806" y="4723606"/>
            <a:ext cx="2590800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</p:cxnSp>
      <p:cxnSp>
        <p:nvCxnSpPr>
          <p:cNvPr id="371" name="Connecteur droit 370"/>
          <p:cNvCxnSpPr/>
          <p:nvPr/>
        </p:nvCxnSpPr>
        <p:spPr bwMode="auto">
          <a:xfrm rot="5400000">
            <a:off x="5093494" y="2577305"/>
            <a:ext cx="2616201" cy="158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2">
                <a:lumMod val="20000"/>
                <a:lumOff val="8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50800" dir="2700000" algn="tl" rotWithShape="0">
              <a:srgbClr val="000000">
                <a:alpha val="43000"/>
              </a:srgbClr>
            </a:outerShdw>
          </a:effectLst>
        </p:spPr>
      </p:cxn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8" name="Connecteur droit 87"/>
          <p:cNvCxnSpPr/>
          <p:nvPr/>
        </p:nvCxnSpPr>
        <p:spPr bwMode="auto">
          <a:xfrm rot="5400000" flipH="1" flipV="1">
            <a:off x="6562445" y="2380690"/>
            <a:ext cx="972110" cy="97211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92" name="Connecteur droit 91"/>
          <p:cNvCxnSpPr/>
          <p:nvPr/>
        </p:nvCxnSpPr>
        <p:spPr bwMode="auto">
          <a:xfrm rot="5400000" flipH="1" flipV="1">
            <a:off x="6553200" y="2362200"/>
            <a:ext cx="972110" cy="97211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5" name="Connecteur droit 84"/>
          <p:cNvCxnSpPr/>
          <p:nvPr/>
        </p:nvCxnSpPr>
        <p:spPr bwMode="auto">
          <a:xfrm>
            <a:off x="4495800" y="2209800"/>
            <a:ext cx="838200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PCM : poids des partitions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Québec, université Laval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7</a:t>
            </a:fld>
            <a:endParaRPr lang="fr-FR" dirty="0"/>
          </a:p>
        </p:txBody>
      </p:sp>
      <p:sp>
        <p:nvSpPr>
          <p:cNvPr id="373" name="Rectangle 372"/>
          <p:cNvSpPr/>
          <p:nvPr/>
        </p:nvSpPr>
        <p:spPr bwMode="auto">
          <a:xfrm>
            <a:off x="228600" y="4267200"/>
            <a:ext cx="8686800" cy="17526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3" name="Ellipse 42"/>
          <p:cNvSpPr/>
          <p:nvPr/>
        </p:nvSpPr>
        <p:spPr bwMode="auto">
          <a:xfrm>
            <a:off x="1447800" y="19812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5" name="Ellipse 44"/>
          <p:cNvSpPr/>
          <p:nvPr/>
        </p:nvSpPr>
        <p:spPr bwMode="auto">
          <a:xfrm>
            <a:off x="2590800" y="19812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6" name="Ellipse 55"/>
          <p:cNvSpPr/>
          <p:nvPr/>
        </p:nvSpPr>
        <p:spPr bwMode="auto">
          <a:xfrm>
            <a:off x="7467600" y="32766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7" name="Ellipse 56"/>
          <p:cNvSpPr/>
          <p:nvPr/>
        </p:nvSpPr>
        <p:spPr bwMode="auto">
          <a:xfrm>
            <a:off x="7467600" y="19812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58" name="Ellipse 57"/>
          <p:cNvSpPr/>
          <p:nvPr/>
        </p:nvSpPr>
        <p:spPr bwMode="auto">
          <a:xfrm>
            <a:off x="6172200" y="19812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59" name="Connecteur droit 58"/>
          <p:cNvCxnSpPr>
            <a:stCxn id="58" idx="6"/>
            <a:endCxn id="57" idx="2"/>
          </p:cNvCxnSpPr>
          <p:nvPr/>
        </p:nvCxnSpPr>
        <p:spPr bwMode="auto">
          <a:xfrm>
            <a:off x="6629400" y="2209800"/>
            <a:ext cx="838200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69" name="Connecteur droit 68"/>
          <p:cNvCxnSpPr/>
          <p:nvPr/>
        </p:nvCxnSpPr>
        <p:spPr bwMode="auto">
          <a:xfrm rot="16200000">
            <a:off x="5982494" y="2856706"/>
            <a:ext cx="838200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53" name="Ellipse 52"/>
          <p:cNvSpPr/>
          <p:nvPr/>
        </p:nvSpPr>
        <p:spPr bwMode="auto">
          <a:xfrm>
            <a:off x="6172200" y="32766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0" name="Connecteur droit 69"/>
          <p:cNvCxnSpPr>
            <a:stCxn id="58" idx="5"/>
            <a:endCxn id="56" idx="1"/>
          </p:cNvCxnSpPr>
          <p:nvPr/>
        </p:nvCxnSpPr>
        <p:spPr bwMode="auto">
          <a:xfrm rot="16200000" flipH="1">
            <a:off x="6562445" y="2371445"/>
            <a:ext cx="972110" cy="97211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1" name="Ellipse 70"/>
          <p:cNvSpPr/>
          <p:nvPr/>
        </p:nvSpPr>
        <p:spPr bwMode="auto">
          <a:xfrm>
            <a:off x="5334000" y="19812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2" name="Ellipse 71"/>
          <p:cNvSpPr/>
          <p:nvPr/>
        </p:nvSpPr>
        <p:spPr bwMode="auto">
          <a:xfrm>
            <a:off x="4038600" y="19812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cxnSp>
        <p:nvCxnSpPr>
          <p:cNvPr id="73" name="Connecteur droit 72"/>
          <p:cNvCxnSpPr>
            <a:stCxn id="75" idx="7"/>
            <a:endCxn id="71" idx="3"/>
          </p:cNvCxnSpPr>
          <p:nvPr/>
        </p:nvCxnSpPr>
        <p:spPr bwMode="auto">
          <a:xfrm rot="5400000" flipH="1" flipV="1">
            <a:off x="4428845" y="2371445"/>
            <a:ext cx="972110" cy="972110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74" name="Connecteur droit 73"/>
          <p:cNvCxnSpPr/>
          <p:nvPr/>
        </p:nvCxnSpPr>
        <p:spPr bwMode="auto">
          <a:xfrm rot="16200000">
            <a:off x="3848894" y="2856706"/>
            <a:ext cx="838200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75" name="Ellipse 74"/>
          <p:cNvSpPr/>
          <p:nvPr/>
        </p:nvSpPr>
        <p:spPr bwMode="auto">
          <a:xfrm>
            <a:off x="4038600" y="3276600"/>
            <a:ext cx="457200" cy="457200"/>
          </a:xfrm>
          <a:prstGeom prst="ellipse">
            <a:avLst/>
          </a:prstGeom>
          <a:solidFill>
            <a:srgbClr val="DA361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 prstMaterial="matte">
            <a:bevelT w="209550" h="285750"/>
            <a:bevelB/>
          </a:sp3d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3" name="Rectangle 82"/>
          <p:cNvSpPr/>
          <p:nvPr/>
        </p:nvSpPr>
        <p:spPr bwMode="auto">
          <a:xfrm>
            <a:off x="228600" y="990600"/>
            <a:ext cx="2286000" cy="6604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84" name="ZoneTexte 83"/>
          <p:cNvSpPr txBox="1"/>
          <p:nvPr/>
        </p:nvSpPr>
        <p:spPr>
          <a:xfrm>
            <a:off x="381000" y="1066800"/>
            <a:ext cx="2057400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i="1" dirty="0" smtClean="0">
                <a:solidFill>
                  <a:srgbClr val="F9F2E8"/>
                </a:solidFill>
                <a:latin typeface="Symbol" charset="2"/>
                <a:cs typeface="Symbol" charset="2"/>
              </a:rPr>
              <a:t>N 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= 9, </a:t>
            </a:r>
            <a:r>
              <a:rPr lang="fr-FR" i="1" dirty="0" smtClean="0">
                <a:solidFill>
                  <a:srgbClr val="F9F2E8"/>
                </a:solidFill>
                <a:latin typeface="Times New Roman"/>
                <a:cs typeface="Times New Roman"/>
              </a:rPr>
              <a:t>E</a:t>
            </a:r>
            <a:r>
              <a:rPr lang="fr-FR" baseline="30000" dirty="0" smtClean="0">
                <a:solidFill>
                  <a:srgbClr val="F9F2E8"/>
                </a:solidFill>
                <a:latin typeface="Times New Roman"/>
                <a:cs typeface="Times New Roman"/>
              </a:rPr>
              <a:t>*</a:t>
            </a: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 = 31 </a:t>
            </a:r>
          </a:p>
        </p:txBody>
      </p:sp>
      <p:cxnSp>
        <p:nvCxnSpPr>
          <p:cNvPr id="86" name="Connecteur droit 85"/>
          <p:cNvCxnSpPr/>
          <p:nvPr/>
        </p:nvCxnSpPr>
        <p:spPr bwMode="auto">
          <a:xfrm rot="16200000">
            <a:off x="7277894" y="2856706"/>
            <a:ext cx="838200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cxnSp>
        <p:nvCxnSpPr>
          <p:cNvPr id="87" name="Connecteur droit 86"/>
          <p:cNvCxnSpPr/>
          <p:nvPr/>
        </p:nvCxnSpPr>
        <p:spPr bwMode="auto">
          <a:xfrm>
            <a:off x="6629400" y="3505200"/>
            <a:ext cx="838200" cy="1588"/>
          </a:xfrm>
          <a:prstGeom prst="line">
            <a:avLst/>
          </a:prstGeom>
          <a:solidFill>
            <a:schemeClr val="accent1"/>
          </a:solidFill>
          <a:ln w="101600" cap="flat" cmpd="sng" algn="ctr">
            <a:gradFill flip="none" rotWithShape="1">
              <a:gsLst>
                <a:gs pos="0">
                  <a:schemeClr val="tx1"/>
                </a:gs>
                <a:gs pos="100000">
                  <a:schemeClr val="accent2"/>
                </a:gs>
              </a:gsLst>
              <a:lin ang="5400000" scaled="0"/>
              <a:tileRect/>
            </a:gradFill>
            <a:prstDash val="solid"/>
            <a:miter lim="800000"/>
            <a:headEnd type="none" w="med" len="med"/>
            <a:tailEnd type="none" w="med" len="med"/>
          </a:ln>
          <a:effectLst/>
        </p:spPr>
      </p:cxnSp>
      <p:pic>
        <p:nvPicPr>
          <p:cNvPr id="97" name="Image 96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93700" y="4648200"/>
            <a:ext cx="8293100" cy="901700"/>
          </a:xfrm>
          <a:prstGeom prst="rect">
            <a:avLst/>
          </a:prstGeom>
          <a:effectLst>
            <a:outerShdw blurRad="50800" dist="50800" dir="2700000">
              <a:srgbClr val="000000">
                <a:alpha val="79000"/>
              </a:srgbClr>
            </a:outerShdw>
          </a:effectLst>
        </p:spPr>
      </p:pic>
      <p:sp>
        <p:nvSpPr>
          <p:cNvPr id="29" name="Rectangle 28"/>
          <p:cNvSpPr/>
          <p:nvPr/>
        </p:nvSpPr>
        <p:spPr bwMode="auto">
          <a:xfrm>
            <a:off x="2963333" y="4267200"/>
            <a:ext cx="5952067" cy="17526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7037E-7 C -0.03715 -0.0162 -0.07431 -0.03218 -0.11302 -0.03264 C -0.15174 -0.0331 -0.19219 -0.01806 -0.23247 -0.00301 " pathEditMode="relative" rAng="0" ptsTypes="aaA">
                                      <p:cBhvr>
                                        <p:cTn id="2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-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4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Rectangle 82"/>
          <p:cNvSpPr/>
          <p:nvPr/>
        </p:nvSpPr>
        <p:spPr bwMode="auto">
          <a:xfrm>
            <a:off x="228600" y="1066800"/>
            <a:ext cx="7239000" cy="19812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PCM : calcul de la densité de niveaux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30" name="Image 2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609600" y="1600200"/>
            <a:ext cx="6451600" cy="863600"/>
          </a:xfrm>
          <a:prstGeom prst="rect">
            <a:avLst/>
          </a:prstGeom>
          <a:effectLst>
            <a:outerShdw blurRad="50800" dist="50800" dir="2700000">
              <a:srgbClr val="000000">
                <a:alpha val="79000"/>
              </a:srgbClr>
            </a:outerShdw>
          </a:effectLst>
        </p:spPr>
      </p:pic>
      <p:pic>
        <p:nvPicPr>
          <p:cNvPr id="31" name="Image 3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609600" y="1794936"/>
            <a:ext cx="3708401" cy="317500"/>
          </a:xfrm>
          <a:prstGeom prst="rect">
            <a:avLst/>
          </a:prstGeom>
          <a:effectLst>
            <a:outerShdw blurRad="50800" dist="50800" dir="2700000">
              <a:srgbClr val="000000">
                <a:alpha val="79000"/>
              </a:srgbClr>
            </a:outerShdw>
          </a:effectLst>
        </p:spPr>
      </p:pic>
      <p:grpSp>
        <p:nvGrpSpPr>
          <p:cNvPr id="49" name="Grouper 48"/>
          <p:cNvGrpSpPr/>
          <p:nvPr/>
        </p:nvGrpSpPr>
        <p:grpSpPr>
          <a:xfrm>
            <a:off x="4038600" y="3409950"/>
            <a:ext cx="3403600" cy="2552700"/>
            <a:chOff x="4038600" y="3409950"/>
            <a:chExt cx="3403600" cy="2552700"/>
          </a:xfrm>
          <a:effectLst>
            <a:reflection stA="18000" endPos="35000" dist="12700" dir="5400000" sy="-100000" algn="bl" rotWithShape="0"/>
          </a:effectLst>
        </p:grpSpPr>
        <p:pic>
          <p:nvPicPr>
            <p:cNvPr id="46" name="Image 45" descr="rho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4038600" y="3409950"/>
              <a:ext cx="3403600" cy="2552700"/>
            </a:xfrm>
            <a:prstGeom prst="rect">
              <a:avLst/>
            </a:prstGeom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</p:pic>
        <p:sp>
          <p:nvSpPr>
            <p:cNvPr id="47" name="ZoneTexte 46"/>
            <p:cNvSpPr txBox="1"/>
            <p:nvPr/>
          </p:nvSpPr>
          <p:spPr>
            <a:xfrm>
              <a:off x="5486400" y="5659965"/>
              <a:ext cx="273001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Ins="36000" rtlCol="0">
              <a:spAutoFit/>
            </a:bodyPr>
            <a:lstStyle/>
            <a:p>
              <a:r>
                <a:rPr lang="fr-FR" sz="11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N</a:t>
              </a:r>
              <a:endParaRPr lang="fr-FR" sz="11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2400" y="-76200"/>
            <a:ext cx="9144000" cy="838200"/>
          </a:xfrm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/>
          <a:lstStyle/>
          <a:p>
            <a:r>
              <a:rPr lang="fr-FR" sz="3600" dirty="0" smtClean="0">
                <a:latin typeface="Baskerville"/>
                <a:cs typeface="Baskerville"/>
              </a:rPr>
              <a:t>PCM : calcul de la résilience</a:t>
            </a:r>
            <a:endParaRPr lang="fr-FR" sz="3600" dirty="0">
              <a:latin typeface="Baskerville"/>
              <a:cs typeface="Baskerville"/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3 novembre 10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atelier Nucléation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4F7ECE-27B1-9945-8C3B-1AC0C8120B9C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373" name="Rectangle 372"/>
          <p:cNvSpPr/>
          <p:nvPr/>
        </p:nvSpPr>
        <p:spPr bwMode="auto">
          <a:xfrm>
            <a:off x="76200" y="1066800"/>
            <a:ext cx="8991600" cy="1752600"/>
          </a:xfrm>
          <a:prstGeom prst="rect">
            <a:avLst/>
          </a:prstGeom>
          <a:gradFill>
            <a:gsLst>
              <a:gs pos="42000">
                <a:srgbClr val="846F64"/>
              </a:gs>
              <a:gs pos="100000">
                <a:srgbClr val="A99E96"/>
              </a:gs>
            </a:gsLst>
          </a:gradFill>
          <a:ln>
            <a:headEnd type="none" w="med" len="med"/>
            <a:tailEnd type="none" w="med" len="med"/>
          </a:ln>
          <a:effectLst>
            <a:outerShdw blurRad="40000" dist="23000" dir="5400000" rotWithShape="0">
              <a:srgbClr val="000000">
                <a:alpha val="35000"/>
              </a:srgbClr>
            </a:outerShdw>
            <a:reflection blurRad="6350" stA="50000" endA="300" endPos="5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Helvetica Neue Light" charset="0"/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40" name="Image 39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2400" y="1943100"/>
            <a:ext cx="7907867" cy="554688"/>
          </a:xfrm>
          <a:prstGeom prst="rect">
            <a:avLst/>
          </a:prstGeom>
          <a:effectLst>
            <a:outerShdw blurRad="50800" dist="50800" dir="2700000">
              <a:srgbClr val="000000">
                <a:alpha val="81000"/>
              </a:srgbClr>
            </a:outerShdw>
          </a:effectLst>
        </p:spPr>
      </p:pic>
      <p:pic>
        <p:nvPicPr>
          <p:cNvPr id="41" name="Image 40" descr="latex-image-1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tretch>
                <a:fillRect/>
              </a:stretch>
            </p:blipFill>
          </mc:Choice>
          <mc:Fallback>
            <p:blipFill>
              <a:blip r:embed="rId5"/>
              <a:stretch>
                <a:fillRect/>
              </a:stretch>
            </p:blipFill>
          </mc:Fallback>
        </mc:AlternateContent>
        <p:spPr>
          <a:xfrm>
            <a:off x="8102596" y="2106992"/>
            <a:ext cx="716407" cy="190068"/>
          </a:xfrm>
          <a:prstGeom prst="rect">
            <a:avLst/>
          </a:prstGeom>
          <a:effectLst>
            <a:outerShdw blurRad="50800" dist="50800" dir="2700000">
              <a:srgbClr val="000000">
                <a:alpha val="81000"/>
              </a:srgbClr>
            </a:outerShdw>
          </a:effectLst>
        </p:spPr>
      </p:pic>
      <p:sp>
        <p:nvSpPr>
          <p:cNvPr id="42" name="ZoneTexte 41"/>
          <p:cNvSpPr txBox="1"/>
          <p:nvPr/>
        </p:nvSpPr>
        <p:spPr>
          <a:xfrm>
            <a:off x="381000" y="1295400"/>
            <a:ext cx="6096000" cy="461665"/>
          </a:xfrm>
          <a:prstGeom prst="rect">
            <a:avLst/>
          </a:prstGeom>
          <a:noFill/>
          <a:effectLst>
            <a:outerShdw blurRad="50800" dist="50800" dir="2700000">
              <a:srgbClr val="000000">
                <a:alpha val="79000"/>
              </a:srgbClr>
            </a:outerShdw>
          </a:effectLst>
        </p:spPr>
        <p:txBody>
          <a:bodyPr wrap="square" rtlCol="0">
            <a:spAutoFit/>
          </a:bodyPr>
          <a:lstStyle/>
          <a:p>
            <a:pPr indent="-457200">
              <a:spcAft>
                <a:spcPts val="1800"/>
              </a:spcAft>
            </a:pPr>
            <a:r>
              <a:rPr lang="fr-FR" dirty="0" smtClean="0">
                <a:solidFill>
                  <a:srgbClr val="F9F2E8"/>
                </a:solidFill>
                <a:latin typeface="Times New Roman"/>
                <a:cs typeface="Times New Roman"/>
              </a:rPr>
              <a:t>résilience d’un graph aléatoire :</a:t>
            </a:r>
          </a:p>
        </p:txBody>
      </p:sp>
      <p:grpSp>
        <p:nvGrpSpPr>
          <p:cNvPr id="18" name="Grouper 17"/>
          <p:cNvGrpSpPr/>
          <p:nvPr/>
        </p:nvGrpSpPr>
        <p:grpSpPr>
          <a:xfrm>
            <a:off x="3276600" y="3391200"/>
            <a:ext cx="3403200" cy="2552400"/>
            <a:chOff x="3733800" y="3467400"/>
            <a:chExt cx="3403200" cy="2552400"/>
          </a:xfrm>
        </p:grpSpPr>
        <p:pic>
          <p:nvPicPr>
            <p:cNvPr id="14" name="Image 13" descr="Pstab.pdf"/>
            <p:cNvPicPr>
              <a:picLocks noChangeAspect="1"/>
            </p:cNvPicPr>
            <p:nvPr/>
          </p:nvPicPr>
          <mc:AlternateContent xmlns:ma="http://schemas.microsoft.com/office/mac/drawingml/2008/main">
            <mc:Choice Requires="ma">
              <p:blipFill>
                <a:blip r:embed="rId6"/>
                <a:stretch>
                  <a:fillRect/>
                </a:stretch>
              </p:blipFill>
            </mc:Choice>
  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 xmlns:ma="http://schemas.microsoft.com/office/mac/drawingml/2008/main">
              <p:blipFill>
                <a:blip r:embed="rId7"/>
                <a:stretch>
                  <a:fillRect/>
                </a:stretch>
              </p:blipFill>
            </mc:Fallback>
          </mc:AlternateContent>
          <p:spPr>
            <a:xfrm>
              <a:off x="3733800" y="3467400"/>
              <a:ext cx="3403200" cy="2552400"/>
            </a:xfrm>
            <a:prstGeom prst="rect">
              <a:avLst/>
            </a:prstGeom>
            <a:ln w="76200">
              <a:solidFill>
                <a:schemeClr val="bg1"/>
              </a:solidFill>
            </a:ln>
            <a:scene3d>
              <a:camera prst="orthographicFront"/>
              <a:lightRig rig="threePt" dir="t"/>
            </a:scene3d>
            <a:sp3d>
              <a:bevelT h="38100"/>
            </a:sp3d>
          </p:spPr>
        </p:pic>
        <p:sp>
          <p:nvSpPr>
            <p:cNvPr id="15" name="ZoneTexte 14"/>
            <p:cNvSpPr txBox="1"/>
            <p:nvPr/>
          </p:nvSpPr>
          <p:spPr>
            <a:xfrm>
              <a:off x="5232399" y="5715000"/>
              <a:ext cx="273001" cy="261610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Ins="36000" rtlCol="0">
              <a:spAutoFit/>
            </a:bodyPr>
            <a:lstStyle/>
            <a:p>
              <a:r>
                <a:rPr lang="fr-FR" sz="1100" i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N</a:t>
              </a:r>
              <a:endParaRPr lang="fr-FR" sz="1100" i="1" dirty="0">
                <a:solidFill>
                  <a:srgbClr val="000000"/>
                </a:solidFill>
                <a:latin typeface="Times New Roman"/>
                <a:cs typeface="Times New Roman"/>
              </a:endParaRPr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4343400" y="4572000"/>
            <a:ext cx="50605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solidFill>
                  <a:srgbClr val="090A09"/>
                </a:solidFill>
                <a:latin typeface="Times New Roman"/>
                <a:cs typeface="Times New Roman"/>
              </a:rPr>
              <a:t>1 - </a:t>
            </a:r>
            <a:r>
              <a:rPr lang="en-US" sz="1100" i="1" dirty="0" smtClean="0">
                <a:solidFill>
                  <a:srgbClr val="090A09"/>
                </a:solidFill>
                <a:latin typeface="Times New Roman"/>
                <a:cs typeface="Times New Roman"/>
              </a:rPr>
              <a:t>P</a:t>
            </a:r>
            <a:r>
              <a:rPr lang="en-US" sz="1100" baseline="-25000" dirty="0" smtClean="0">
                <a:solidFill>
                  <a:srgbClr val="090A09"/>
                </a:solidFill>
                <a:latin typeface="Times New Roman"/>
                <a:cs typeface="Times New Roman"/>
              </a:rPr>
              <a:t>s</a:t>
            </a:r>
            <a:endParaRPr lang="en-US" sz="1100" baseline="-25000" dirty="0">
              <a:solidFill>
                <a:srgbClr val="090A09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Chernobyl">
  <a:themeElements>
    <a:clrScheme name="Nouvelle présentation 12">
      <a:dk1>
        <a:srgbClr val="2D2015"/>
      </a:dk1>
      <a:lt1>
        <a:srgbClr val="FFFFFF"/>
      </a:lt1>
      <a:dk2>
        <a:srgbClr val="523E26"/>
      </a:dk2>
      <a:lt2>
        <a:srgbClr val="DFC08D"/>
      </a:lt2>
      <a:accent1>
        <a:srgbClr val="8C7B70"/>
      </a:accent1>
      <a:accent2>
        <a:srgbClr val="8F5F2F"/>
      </a:accent2>
      <a:accent3>
        <a:srgbClr val="B3AFAC"/>
      </a:accent3>
      <a:accent4>
        <a:srgbClr val="DADADA"/>
      </a:accent4>
      <a:accent5>
        <a:srgbClr val="C5BFBB"/>
      </a:accent5>
      <a:accent6>
        <a:srgbClr val="81552A"/>
      </a:accent6>
      <a:hlink>
        <a:srgbClr val="CCB400"/>
      </a:hlink>
      <a:folHlink>
        <a:srgbClr val="8C9EA0"/>
      </a:folHlink>
    </a:clrScheme>
    <a:fontScheme name="Nouvelle présentation">
      <a:majorFont>
        <a:latin typeface="Helvetica Neue Light"/>
        <a:ea typeface="Osaka"/>
        <a:cs typeface="Osaka"/>
      </a:majorFont>
      <a:minorFont>
        <a:latin typeface="Helvetica Neue Light"/>
        <a:ea typeface="Osaka"/>
        <a:cs typeface="Osaka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 Neue Light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Nouvelle pré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ouvelle pré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ouvelle pré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Chernobyl.thmx</Template>
  <TotalTime>16779</TotalTime>
  <Words>718</Words>
  <Application>Microsoft Macintosh PowerPoint</Application>
  <PresentationFormat>Présentation à l'écran (4:3)</PresentationFormat>
  <Paragraphs>176</Paragraphs>
  <Slides>20</Slides>
  <Notes>4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20</vt:i4>
      </vt:variant>
    </vt:vector>
  </HeadingPairs>
  <TitlesOfParts>
    <vt:vector size="21" baseType="lpstr">
      <vt:lpstr>Chernobyl</vt:lpstr>
      <vt:lpstr>Solution exacte de la Percolation de  Champ Moyen application à la mise en évidence de la décomposition spinodale et de la nucléation</vt:lpstr>
      <vt:lpstr>La Percolation de Champ Moyen (PCM)</vt:lpstr>
      <vt:lpstr>Description statistique</vt:lpstr>
      <vt:lpstr>PCM : facteur combinatoire</vt:lpstr>
      <vt:lpstr>PCM : densité de niveaux N = 3</vt:lpstr>
      <vt:lpstr>PCM : densité de niveaux N = 4</vt:lpstr>
      <vt:lpstr>PCM : poids des partitions</vt:lpstr>
      <vt:lpstr>PCM : calcul de la densité de niveaux</vt:lpstr>
      <vt:lpstr>PCM : calcul de la résilience</vt:lpstr>
      <vt:lpstr>L’absence de corrélations</vt:lpstr>
      <vt:lpstr>La décomposition spinodale</vt:lpstr>
      <vt:lpstr>Agrégats de carbone : C9</vt:lpstr>
      <vt:lpstr>Agrégats de carbone : C9</vt:lpstr>
      <vt:lpstr>Agrégats de H2O dans un liquide ionique</vt:lpstr>
      <vt:lpstr>La fragmentation du carbone</vt:lpstr>
      <vt:lpstr> Comparaison à la PCM</vt:lpstr>
      <vt:lpstr>PCM : nombre de backbones</vt:lpstr>
      <vt:lpstr>PCM : facteur combinatoire coloré</vt:lpstr>
      <vt:lpstr>Distillation dans la PCM colorée</vt:lpstr>
      <vt:lpstr>Conclusions</vt:lpstr>
    </vt:vector>
  </TitlesOfParts>
  <Company>Pierre Désesquelles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Pierre Désesquelles</dc:creator>
  <cp:lastModifiedBy>Pierre Desesquelles</cp:lastModifiedBy>
  <cp:revision>214</cp:revision>
  <cp:lastPrinted>2009-12-10T15:04:54Z</cp:lastPrinted>
  <dcterms:created xsi:type="dcterms:W3CDTF">2010-11-05T13:09:16Z</dcterms:created>
  <dcterms:modified xsi:type="dcterms:W3CDTF">2010-11-05T13:10:02Z</dcterms:modified>
</cp:coreProperties>
</file>